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07" r:id="rId2"/>
    <p:sldId id="305" r:id="rId3"/>
    <p:sldId id="309" r:id="rId4"/>
    <p:sldId id="315" r:id="rId5"/>
    <p:sldId id="338" r:id="rId6"/>
    <p:sldId id="339" r:id="rId7"/>
    <p:sldId id="340" r:id="rId8"/>
    <p:sldId id="341" r:id="rId9"/>
    <p:sldId id="342" r:id="rId10"/>
    <p:sldId id="343" r:id="rId11"/>
    <p:sldId id="344"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14" r:id="rId32"/>
    <p:sldId id="311" r:id="rId33"/>
    <p:sldId id="312" r:id="rId34"/>
    <p:sldId id="31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212" autoAdjust="0"/>
  </p:normalViewPr>
  <p:slideViewPr>
    <p:cSldViewPr snapToGrid="0">
      <p:cViewPr varScale="1">
        <p:scale>
          <a:sx n="96" d="100"/>
          <a:sy n="96" d="100"/>
        </p:scale>
        <p:origin x="1152" y="72"/>
      </p:cViewPr>
      <p:guideLst/>
    </p:cSldViewPr>
  </p:slideViewPr>
  <p:outlineViewPr>
    <p:cViewPr>
      <p:scale>
        <a:sx n="33" d="100"/>
        <a:sy n="33" d="100"/>
      </p:scale>
      <p:origin x="0" y="-29410"/>
    </p:cViewPr>
  </p:outlineViewPr>
  <p:notesTextViewPr>
    <p:cViewPr>
      <p:scale>
        <a:sx n="1" d="1"/>
        <a:sy n="1" d="1"/>
      </p:scale>
      <p:origin x="0" y="0"/>
    </p:cViewPr>
  </p:notesTextViewPr>
  <p:sorterViewPr>
    <p:cViewPr>
      <p:scale>
        <a:sx n="100" d="100"/>
        <a:sy n="100" d="100"/>
      </p:scale>
      <p:origin x="0" y="-25037"/>
    </p:cViewPr>
  </p:sorterViewPr>
  <p:notesViewPr>
    <p:cSldViewPr snapToGrid="0">
      <p:cViewPr varScale="1">
        <p:scale>
          <a:sx n="46" d="100"/>
          <a:sy n="46" d="100"/>
        </p:scale>
        <p:origin x="224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94091-B4A2-4561-B73D-CB3C90C0034C}" type="datetimeFigureOut">
              <a:rPr lang="en-GB" smtClean="0"/>
              <a:t>19/11/2018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2BB25-4739-4C70-909A-C039547756FE}" type="slidenum">
              <a:rPr lang="en-GB" smtClean="0"/>
              <a:t>‹#›</a:t>
            </a:fld>
            <a:endParaRPr lang="en-GB"/>
          </a:p>
        </p:txBody>
      </p:sp>
    </p:spTree>
    <p:extLst>
      <p:ext uri="{BB962C8B-B14F-4D97-AF65-F5344CB8AC3E}">
        <p14:creationId xmlns:p14="http://schemas.microsoft.com/office/powerpoint/2010/main" val="123683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C2BB25-4739-4C70-909A-C039547756FE}" type="slidenum">
              <a:rPr lang="en-GB" smtClean="0"/>
              <a:t>1</a:t>
            </a:fld>
            <a:endParaRPr lang="en-GB"/>
          </a:p>
        </p:txBody>
      </p:sp>
    </p:spTree>
    <p:extLst>
      <p:ext uri="{BB962C8B-B14F-4D97-AF65-F5344CB8AC3E}">
        <p14:creationId xmlns:p14="http://schemas.microsoft.com/office/powerpoint/2010/main" val="54063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NCT03 – This NCT should not be used. It cannot be attached to any permit as currently there is no condition attached to this code. By checking the OOH box does not impose the use of NCT03</a:t>
            </a:r>
          </a:p>
          <a:p>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15</a:t>
            </a:fld>
            <a:endParaRPr lang="en-GB" dirty="0"/>
          </a:p>
        </p:txBody>
      </p:sp>
    </p:spTree>
    <p:extLst>
      <p:ext uri="{BB962C8B-B14F-4D97-AF65-F5344CB8AC3E}">
        <p14:creationId xmlns:p14="http://schemas.microsoft.com/office/powerpoint/2010/main" val="259455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NCT04a - Practical use of this condition would be in areas where there is a night time economy or where there is a need to limit the activity footprint due to heavy traffic etc. It is </a:t>
            </a:r>
            <a:r>
              <a:rPr lang="en-US" b="1" dirty="0"/>
              <a:t>site specific </a:t>
            </a:r>
            <a:r>
              <a:rPr lang="en-US" dirty="0"/>
              <a:t>and when requested the reasons for its inclusion are to be given. This condition would be at the request of the Authority.</a:t>
            </a:r>
          </a:p>
          <a:p>
            <a:r>
              <a:rPr lang="en-US" b="1" dirty="0"/>
              <a:t>Not</a:t>
            </a:r>
            <a:r>
              <a:rPr lang="en-US" b="1" baseline="0" dirty="0"/>
              <a:t> to be imposed as standard on every permit</a:t>
            </a:r>
            <a:r>
              <a:rPr lang="en-US" baseline="0" dirty="0"/>
              <a:t>.</a:t>
            </a:r>
            <a:endParaRPr lang="en-US" dirty="0"/>
          </a:p>
          <a:p>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16</a:t>
            </a:fld>
            <a:endParaRPr lang="en-GB" dirty="0"/>
          </a:p>
        </p:txBody>
      </p:sp>
    </p:spTree>
    <p:extLst>
      <p:ext uri="{BB962C8B-B14F-4D97-AF65-F5344CB8AC3E}">
        <p14:creationId xmlns:p14="http://schemas.microsoft.com/office/powerpoint/2010/main" val="387186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NCT04b - This condition will be used when it is necessary to limit the length of time or the area required to store plant and materials on site prior to their use and a valid reason for the application of this condition will be given, e.g. so as not to cause congestion during the works or during a special event. This condition should only be applied on a works by works basis and not applied to all permits. This condition would usually be requested by the Permit Authority.</a:t>
            </a:r>
          </a:p>
          <a:p>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17</a:t>
            </a:fld>
            <a:endParaRPr lang="en-GB" dirty="0"/>
          </a:p>
        </p:txBody>
      </p:sp>
    </p:spTree>
    <p:extLst>
      <p:ext uri="{BB962C8B-B14F-4D97-AF65-F5344CB8AC3E}">
        <p14:creationId xmlns:p14="http://schemas.microsoft.com/office/powerpoint/2010/main" val="231946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accordance with paragraph 4 in the introduction to this part of the guidance set out above, the relevant EToN TM type need not also be attached as a condition. For example; if a promoter has used the EToN TM type of “No carriageway incursion” then there is not also a need to attach this condition. The Permit Authority may however take reasonable actions if the TM type differs to that stated on the permit.</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18</a:t>
            </a:fld>
            <a:endParaRPr lang="en-GB" dirty="0"/>
          </a:p>
        </p:txBody>
      </p:sp>
    </p:spTree>
    <p:extLst>
      <p:ext uri="{BB962C8B-B14F-4D97-AF65-F5344CB8AC3E}">
        <p14:creationId xmlns:p14="http://schemas.microsoft.com/office/powerpoint/2010/main" val="199127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NCT06a – NCT06a is only to be used where it is required to maintain an existing provision in excess of the widths stated in the code of practice for safety at street works and road works e.g.1.5m in the footway and 3.75m in the c/w. Practical examples would be areas of high pedestrian footfall i.e. outside stations/shopping </a:t>
            </a:r>
            <a:r>
              <a:rPr lang="en-US" dirty="0" err="1"/>
              <a:t>centres</a:t>
            </a:r>
            <a:r>
              <a:rPr lang="en-US" dirty="0"/>
              <a:t>, sport facilities etc. NCT06a is not be used as an indication that a pedestrian walkway will be provided. This condition is not to be used to increase residual carriageway widths as it may conflict with the Statutory Safety </a:t>
            </a:r>
            <a:r>
              <a:rPr lang="en-US" dirty="0" err="1"/>
              <a:t>CoP.</a:t>
            </a:r>
            <a:endParaRPr lang="en-US" dirty="0"/>
          </a:p>
          <a:p>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19</a:t>
            </a:fld>
            <a:endParaRPr lang="en-GB" dirty="0"/>
          </a:p>
        </p:txBody>
      </p:sp>
    </p:spTree>
    <p:extLst>
      <p:ext uri="{BB962C8B-B14F-4D97-AF65-F5344CB8AC3E}">
        <p14:creationId xmlns:p14="http://schemas.microsoft.com/office/powerpoint/2010/main" val="895136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NCT07a – This condition is not to be applied to all permits requiring a road closure but there may be occasions where an authority may require this condition i.e. closure of a minor road on a </a:t>
            </a:r>
            <a:r>
              <a:rPr lang="en-US" dirty="0" err="1"/>
              <a:t>signalised</a:t>
            </a:r>
            <a:r>
              <a:rPr lang="en-US" dirty="0"/>
              <a:t> junction to alleviate congestion on the primary route. NCT07a is site specific where circumstances dictate and is not an addition to the TTRO process in normal circumstances</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20</a:t>
            </a:fld>
            <a:endParaRPr lang="en-GB" dirty="0"/>
          </a:p>
        </p:txBody>
      </p:sp>
    </p:spTree>
    <p:extLst>
      <p:ext uri="{BB962C8B-B14F-4D97-AF65-F5344CB8AC3E}">
        <p14:creationId xmlns:p14="http://schemas.microsoft.com/office/powerpoint/2010/main" val="135062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NCT08a – This condition is to be used where a particular method of traffic control is required, this may be Stop/Go boards to control a parking facility. This could be a lesser or greater requirement than that stated. This may also be required at certain times during the execution of the works. NCT08a would be requested where the promoter has not identified the traffic management or the method identified is considered inappropriate</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21</a:t>
            </a:fld>
            <a:endParaRPr lang="en-GB" dirty="0"/>
          </a:p>
        </p:txBody>
      </p:sp>
    </p:spTree>
    <p:extLst>
      <p:ext uri="{BB962C8B-B14F-4D97-AF65-F5344CB8AC3E}">
        <p14:creationId xmlns:p14="http://schemas.microsoft.com/office/powerpoint/2010/main" val="237762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NCT08b – This condition is to be applied as per the instruction of the Authority, it is site specific and not applied to all permits that require the use of signals. It is recommended that supplementary text be added in the short text to indicate the outcome required. Examples include traffic is not to build up past Junction A, proactively managing traffic flows through the site based on tidal requirements </a:t>
            </a:r>
            <a:r>
              <a:rPr lang="en-US" dirty="0" err="1"/>
              <a:t>etc</a:t>
            </a:r>
            <a:endParaRPr lang="en-US" dirty="0"/>
          </a:p>
          <a:p>
            <a:r>
              <a:rPr lang="en-US" dirty="0"/>
              <a:t>There is a substantial financial impact associated with this condition so careful consideration should be taken prior to requesting. Promoters</a:t>
            </a:r>
            <a:r>
              <a:rPr lang="en-US" baseline="0" dirty="0"/>
              <a:t> and Authorities should be aware that this may be undertaken remotely.</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22</a:t>
            </a:fld>
            <a:endParaRPr lang="en-GB" dirty="0"/>
          </a:p>
        </p:txBody>
      </p:sp>
    </p:spTree>
    <p:extLst>
      <p:ext uri="{BB962C8B-B14F-4D97-AF65-F5344CB8AC3E}">
        <p14:creationId xmlns:p14="http://schemas.microsoft.com/office/powerpoint/2010/main" val="1339428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NCT09a – The use of this condition is to inform the authority prior to any agreed changes being made on site. Agreements may be made prior to works commencing or whilst works are in progress. Notification would be by means of a telephone call, and should be followed by a variation to the permit. This condition is to be used by exception.</a:t>
            </a:r>
          </a:p>
          <a:p>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23</a:t>
            </a:fld>
            <a:endParaRPr lang="en-GB" dirty="0"/>
          </a:p>
        </p:txBody>
      </p:sp>
    </p:spTree>
    <p:extLst>
      <p:ext uri="{BB962C8B-B14F-4D97-AF65-F5344CB8AC3E}">
        <p14:creationId xmlns:p14="http://schemas.microsoft.com/office/powerpoint/2010/main" val="1702706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NCT09b- part 2 of these works cannot start until the Eastbound lane is open to traffic, as agreed in TM</a:t>
            </a:r>
          </a:p>
          <a:p>
            <a:r>
              <a:rPr lang="en-US" dirty="0"/>
              <a:t>plan 12345</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24</a:t>
            </a:fld>
            <a:endParaRPr lang="en-GB" dirty="0"/>
          </a:p>
        </p:txBody>
      </p:sp>
    </p:spTree>
    <p:extLst>
      <p:ext uri="{BB962C8B-B14F-4D97-AF65-F5344CB8AC3E}">
        <p14:creationId xmlns:p14="http://schemas.microsoft.com/office/powerpoint/2010/main" val="70887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Jeff Elliott</a:t>
            </a:r>
          </a:p>
          <a:p>
            <a:r>
              <a:rPr lang="en-GB" dirty="0" smtClean="0"/>
              <a:t>And all associated facilitators</a:t>
            </a:r>
            <a:r>
              <a:rPr lang="en-GB" baseline="0" dirty="0" smtClean="0"/>
              <a:t> on the day</a:t>
            </a:r>
            <a:endParaRPr lang="en-GB" dirty="0"/>
          </a:p>
        </p:txBody>
      </p:sp>
      <p:sp>
        <p:nvSpPr>
          <p:cNvPr id="4" name="Slide Number Placeholder 3"/>
          <p:cNvSpPr>
            <a:spLocks noGrp="1"/>
          </p:cNvSpPr>
          <p:nvPr>
            <p:ph type="sldNum" sz="quarter" idx="10"/>
          </p:nvPr>
        </p:nvSpPr>
        <p:spPr/>
        <p:txBody>
          <a:bodyPr/>
          <a:lstStyle/>
          <a:p>
            <a:fld id="{E6C2BB25-4739-4C70-909A-C039547756FE}" type="slidenum">
              <a:rPr lang="en-GB" smtClean="0"/>
              <a:t>2</a:t>
            </a:fld>
            <a:endParaRPr lang="en-GB"/>
          </a:p>
        </p:txBody>
      </p:sp>
    </p:spTree>
    <p:extLst>
      <p:ext uri="{BB962C8B-B14F-4D97-AF65-F5344CB8AC3E}">
        <p14:creationId xmlns:p14="http://schemas.microsoft.com/office/powerpoint/2010/main" val="760933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Signal heads do not need to be removed from site, only decommissioned and turned away from oncoming traffic. They should not be causing an obstruction for this condition to be complied with.</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25</a:t>
            </a:fld>
            <a:endParaRPr lang="en-GB" dirty="0"/>
          </a:p>
        </p:txBody>
      </p:sp>
    </p:spTree>
    <p:extLst>
      <p:ext uri="{BB962C8B-B14F-4D97-AF65-F5344CB8AC3E}">
        <p14:creationId xmlns:p14="http://schemas.microsoft.com/office/powerpoint/2010/main" val="3612203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methodology to be used must be agreed in advance with the works promoter as this may not be</a:t>
            </a:r>
          </a:p>
          <a:p>
            <a:r>
              <a:rPr lang="en-US" dirty="0"/>
              <a:t>practical or suitable for the works that need to be undertaken. This condition should be used by exception,</a:t>
            </a:r>
          </a:p>
          <a:p>
            <a:r>
              <a:rPr lang="en-US" dirty="0"/>
              <a:t>where the methodology to be used is important to the site conditions. The methodology should be</a:t>
            </a:r>
          </a:p>
          <a:p>
            <a:r>
              <a:rPr lang="en-US" dirty="0"/>
              <a:t>specific to the circumstances of a particular works, for instance, it cannot be used as a standard condition</a:t>
            </a:r>
          </a:p>
          <a:p>
            <a:r>
              <a:rPr lang="en-US" dirty="0"/>
              <a:t>to insist on first time reinstatements on all permit applications [see paragraph 6 of this guidance</a:t>
            </a:r>
          </a:p>
          <a:p>
            <a:r>
              <a:rPr lang="en-US" dirty="0"/>
              <a:t>document].</a:t>
            </a:r>
          </a:p>
          <a:p>
            <a:r>
              <a:rPr lang="en-US" dirty="0"/>
              <a:t>If, once on site, it is clear that the agreed methodology cannot be used then the promoter must contact the authority straight away during working hours or first thing the next working day to discuss an alternative agreed methodology.</a:t>
            </a:r>
          </a:p>
          <a:p>
            <a:r>
              <a:rPr lang="en-US" dirty="0"/>
              <a:t>It should also be noted that more than one methodology may be listed.</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26</a:t>
            </a:fld>
            <a:endParaRPr lang="en-GB" dirty="0"/>
          </a:p>
        </p:txBody>
      </p:sp>
    </p:spTree>
    <p:extLst>
      <p:ext uri="{BB962C8B-B14F-4D97-AF65-F5344CB8AC3E}">
        <p14:creationId xmlns:p14="http://schemas.microsoft.com/office/powerpoint/2010/main" val="2779143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NCT11a – As NCT11a applies to all permits there is no reason to attach this to the permit application as it will still apply if omitted. If however attached there is no need to request removal. As with NCT01a and NCT01b the permit application is not to be refused for the inclusion or omission of this condition</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27</a:t>
            </a:fld>
            <a:endParaRPr lang="en-GB" dirty="0"/>
          </a:p>
        </p:txBody>
      </p:sp>
    </p:spTree>
    <p:extLst>
      <p:ext uri="{BB962C8B-B14F-4D97-AF65-F5344CB8AC3E}">
        <p14:creationId xmlns:p14="http://schemas.microsoft.com/office/powerpoint/2010/main" val="3037893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Accepted methods of publicity could include advanced information signs, use of Variable Messaging Signs (VMS), social media and letter drops etc. as appropriate. The application must be reasonable and include the method and timescales required appropriate to the impact to the network. Due to the nature of advanced information this condition cannot be applied to immediate permits, and would only apply to minor works where minimum notice periods are not used</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28</a:t>
            </a:fld>
            <a:endParaRPr lang="en-GB" dirty="0"/>
          </a:p>
        </p:txBody>
      </p:sp>
    </p:spTree>
    <p:extLst>
      <p:ext uri="{BB962C8B-B14F-4D97-AF65-F5344CB8AC3E}">
        <p14:creationId xmlns:p14="http://schemas.microsoft.com/office/powerpoint/2010/main" val="3724460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condition should only be attached to permits where it is necessary to limit the time of day during which</a:t>
            </a:r>
          </a:p>
          <a:p>
            <a:r>
              <a:rPr lang="en-US" dirty="0"/>
              <a:t>certain activities can take place. As an example, the works may be permitted to take place until 10pm</a:t>
            </a:r>
          </a:p>
          <a:p>
            <a:r>
              <a:rPr lang="en-US" dirty="0"/>
              <a:t>however the element that involves slot cutting can only take place before 6pm.</a:t>
            </a:r>
          </a:p>
          <a:p>
            <a:r>
              <a:rPr lang="en-US" dirty="0"/>
              <a:t>The reason for the restriction should be made clear e.g. residential area/directions from Authority</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29</a:t>
            </a:fld>
            <a:endParaRPr lang="en-GB" dirty="0"/>
          </a:p>
        </p:txBody>
      </p:sp>
    </p:spTree>
    <p:extLst>
      <p:ext uri="{BB962C8B-B14F-4D97-AF65-F5344CB8AC3E}">
        <p14:creationId xmlns:p14="http://schemas.microsoft.com/office/powerpoint/2010/main" val="2378023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NCT13 is not to be routinely </a:t>
            </a:r>
            <a:r>
              <a:rPr lang="en-US" dirty="0" err="1"/>
              <a:t>utilised</a:t>
            </a:r>
            <a:r>
              <a:rPr lang="en-US" dirty="0"/>
              <a:t>. It is only to be used where the site specific requirements dictate. It is not a local condition that would apply over and above NCT01a - NCT12a, or a mechanism to apply previous conditions that are not covered in the Statutory Guidance.</a:t>
            </a:r>
          </a:p>
          <a:p>
            <a:r>
              <a:rPr lang="en-US" dirty="0"/>
              <a:t> This category can only be used in unique exceptional circumstances. It MUST only be used with approval and be discussed and agreed with the works promoter before application</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30</a:t>
            </a:fld>
            <a:endParaRPr lang="en-GB" dirty="0"/>
          </a:p>
        </p:txBody>
      </p:sp>
    </p:spTree>
    <p:extLst>
      <p:ext uri="{BB962C8B-B14F-4D97-AF65-F5344CB8AC3E}">
        <p14:creationId xmlns:p14="http://schemas.microsoft.com/office/powerpoint/2010/main" val="503357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C2BB25-4739-4C70-909A-C039547756FE}" type="slidenum">
              <a:rPr lang="en-GB" smtClean="0"/>
              <a:t>31</a:t>
            </a:fld>
            <a:endParaRPr lang="en-GB"/>
          </a:p>
        </p:txBody>
      </p:sp>
    </p:spTree>
    <p:extLst>
      <p:ext uri="{BB962C8B-B14F-4D97-AF65-F5344CB8AC3E}">
        <p14:creationId xmlns:p14="http://schemas.microsoft.com/office/powerpoint/2010/main" val="2729686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C2BB25-4739-4C70-909A-C039547756FE}" type="slidenum">
              <a:rPr lang="en-GB" smtClean="0"/>
              <a:t>32</a:t>
            </a:fld>
            <a:endParaRPr lang="en-GB"/>
          </a:p>
        </p:txBody>
      </p:sp>
    </p:spTree>
    <p:extLst>
      <p:ext uri="{BB962C8B-B14F-4D97-AF65-F5344CB8AC3E}">
        <p14:creationId xmlns:p14="http://schemas.microsoft.com/office/powerpoint/2010/main" val="2456333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C2BB25-4739-4C70-909A-C039547756FE}" type="slidenum">
              <a:rPr lang="en-GB" smtClean="0"/>
              <a:t>33</a:t>
            </a:fld>
            <a:endParaRPr lang="en-GB"/>
          </a:p>
        </p:txBody>
      </p:sp>
    </p:spTree>
    <p:extLst>
      <p:ext uri="{BB962C8B-B14F-4D97-AF65-F5344CB8AC3E}">
        <p14:creationId xmlns:p14="http://schemas.microsoft.com/office/powerpoint/2010/main" val="3804034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Works</a:t>
            </a:r>
            <a:r>
              <a:rPr lang="en-GB" baseline="0" dirty="0" smtClean="0"/>
              <a:t> are essential, no-one is there whose role is to stop works happening – we must all deliver with thoughts as to how to best mitigate any disruption the works may cause</a:t>
            </a:r>
          </a:p>
          <a:p>
            <a:pPr marL="171450" indent="-171450">
              <a:buFont typeface="Arial" panose="020B0604020202020204" pitchFamily="34" charset="0"/>
              <a:buChar char="•"/>
            </a:pPr>
            <a:r>
              <a:rPr lang="en-GB" baseline="0" dirty="0" smtClean="0"/>
              <a:t>Don’t load the permit with NCTs – it is easy to lose sight of what is important on the ground</a:t>
            </a:r>
          </a:p>
          <a:p>
            <a:pPr marL="171450" indent="-171450">
              <a:buFont typeface="Arial" panose="020B0604020202020204" pitchFamily="34" charset="0"/>
              <a:buChar char="•"/>
            </a:pPr>
            <a:r>
              <a:rPr lang="en-GB" baseline="0" dirty="0" smtClean="0"/>
              <a:t>Speak to each other – no more than 2 interactions via the Permit before Granting</a:t>
            </a:r>
          </a:p>
          <a:p>
            <a:pPr marL="171450" indent="-171450">
              <a:buFont typeface="Arial" panose="020B0604020202020204" pitchFamily="34" charset="0"/>
              <a:buChar char="•"/>
            </a:pPr>
            <a:r>
              <a:rPr lang="en-GB" baseline="0" dirty="0" smtClean="0"/>
              <a:t>Build trust in each other – go and sit with each other if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Is it clear from promoter to authority what it is the authority need to see; is it clear from authority to promoter what it is that needs to be achieved</a:t>
            </a:r>
            <a:endParaRPr lang="en-GB" baseline="0" dirty="0" smtClean="0"/>
          </a:p>
          <a:p>
            <a:pPr marL="171450" indent="-171450">
              <a:buFont typeface="Arial" panose="020B0604020202020204" pitchFamily="34" charset="0"/>
              <a:buChar char="•"/>
            </a:pPr>
            <a:r>
              <a:rPr lang="en-GB" baseline="0" dirty="0" smtClean="0"/>
              <a:t>You do not need to show your working!</a:t>
            </a:r>
          </a:p>
          <a:p>
            <a:endParaRPr lang="en-GB" dirty="0"/>
          </a:p>
        </p:txBody>
      </p:sp>
      <p:sp>
        <p:nvSpPr>
          <p:cNvPr id="4" name="Slide Number Placeholder 3"/>
          <p:cNvSpPr>
            <a:spLocks noGrp="1"/>
          </p:cNvSpPr>
          <p:nvPr>
            <p:ph type="sldNum" sz="quarter" idx="10"/>
          </p:nvPr>
        </p:nvSpPr>
        <p:spPr/>
        <p:txBody>
          <a:bodyPr/>
          <a:lstStyle/>
          <a:p>
            <a:fld id="{E6C2BB25-4739-4C70-909A-C039547756FE}" type="slidenum">
              <a:rPr lang="en-GB" smtClean="0"/>
              <a:t>34</a:t>
            </a:fld>
            <a:endParaRPr lang="en-GB"/>
          </a:p>
        </p:txBody>
      </p:sp>
    </p:spTree>
    <p:extLst>
      <p:ext uri="{BB962C8B-B14F-4D97-AF65-F5344CB8AC3E}">
        <p14:creationId xmlns:p14="http://schemas.microsoft.com/office/powerpoint/2010/main" val="22753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has seen this/read it? Parts of it,</a:t>
            </a:r>
            <a:r>
              <a:rPr lang="en-GB" baseline="0" dirty="0" smtClean="0"/>
              <a:t> you will know but not sure how you know!</a:t>
            </a:r>
          </a:p>
          <a:p>
            <a:r>
              <a:rPr lang="en-GB" baseline="0" dirty="0" smtClean="0"/>
              <a:t>Salient points from pages 40-41 – why we are here today</a:t>
            </a:r>
          </a:p>
        </p:txBody>
      </p:sp>
      <p:sp>
        <p:nvSpPr>
          <p:cNvPr id="4" name="Slide Number Placeholder 3"/>
          <p:cNvSpPr>
            <a:spLocks noGrp="1"/>
          </p:cNvSpPr>
          <p:nvPr>
            <p:ph type="sldNum" sz="quarter" idx="10"/>
          </p:nvPr>
        </p:nvSpPr>
        <p:spPr/>
        <p:txBody>
          <a:bodyPr/>
          <a:lstStyle/>
          <a:p>
            <a:fld id="{E6C2BB25-4739-4C70-909A-C039547756FE}" type="slidenum">
              <a:rPr lang="en-GB" smtClean="0"/>
              <a:t>3</a:t>
            </a:fld>
            <a:endParaRPr lang="en-GB"/>
          </a:p>
        </p:txBody>
      </p:sp>
    </p:spTree>
    <p:extLst>
      <p:ext uri="{BB962C8B-B14F-4D97-AF65-F5344CB8AC3E}">
        <p14:creationId xmlns:p14="http://schemas.microsoft.com/office/powerpoint/2010/main" val="138969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1000s of examples </a:t>
            </a:r>
          </a:p>
          <a:p>
            <a:pPr marL="171450" indent="-171450">
              <a:buFont typeface="Arial" panose="020B0604020202020204" pitchFamily="34" charset="0"/>
              <a:buChar char="•"/>
            </a:pPr>
            <a:r>
              <a:rPr lang="en-GB" baseline="0" dirty="0" smtClean="0"/>
              <a:t>Variances within authorities and within promoters – lack of consistency</a:t>
            </a:r>
          </a:p>
          <a:p>
            <a:pPr marL="171450" indent="-171450">
              <a:buFont typeface="Arial" panose="020B0604020202020204" pitchFamily="34" charset="0"/>
              <a:buChar char="•"/>
            </a:pPr>
            <a:r>
              <a:rPr lang="en-GB" baseline="0" dirty="0" smtClean="0"/>
              <a:t>We could add in NCT4b for spoil removal at 6pm; or NCT9c for TM decommissioned within 4 hrs on a c/w reinstatement</a:t>
            </a:r>
          </a:p>
          <a:p>
            <a:pPr marL="171450" indent="-171450">
              <a:buFont typeface="Arial" panose="020B0604020202020204" pitchFamily="34" charset="0"/>
              <a:buChar char="•"/>
            </a:pPr>
            <a:r>
              <a:rPr lang="en-GB" baseline="0" dirty="0" smtClean="0"/>
              <a:t>Post-it Notes</a:t>
            </a:r>
          </a:p>
          <a:p>
            <a:endParaRPr lang="en-GB" baseline="0" dirty="0" smtClean="0"/>
          </a:p>
        </p:txBody>
      </p:sp>
      <p:sp>
        <p:nvSpPr>
          <p:cNvPr id="4" name="Slide Number Placeholder 3"/>
          <p:cNvSpPr>
            <a:spLocks noGrp="1"/>
          </p:cNvSpPr>
          <p:nvPr>
            <p:ph type="sldNum" sz="quarter" idx="10"/>
          </p:nvPr>
        </p:nvSpPr>
        <p:spPr/>
        <p:txBody>
          <a:bodyPr/>
          <a:lstStyle/>
          <a:p>
            <a:fld id="{E6C2BB25-4739-4C70-909A-C039547756FE}" type="slidenum">
              <a:rPr lang="en-GB" smtClean="0"/>
              <a:t>4</a:t>
            </a:fld>
            <a:endParaRPr lang="en-GB"/>
          </a:p>
        </p:txBody>
      </p:sp>
    </p:spTree>
    <p:extLst>
      <p:ext uri="{BB962C8B-B14F-4D97-AF65-F5344CB8AC3E}">
        <p14:creationId xmlns:p14="http://schemas.microsoft.com/office/powerpoint/2010/main" val="93483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document has full support from Parliament</a:t>
            </a:r>
            <a:r>
              <a:rPr lang="en-GB" baseline="0" dirty="0"/>
              <a:t> and is fully supported by the </a:t>
            </a:r>
            <a:r>
              <a:rPr lang="en-GB" baseline="0" dirty="0" err="1"/>
              <a:t>DfT.</a:t>
            </a:r>
            <a:r>
              <a:rPr lang="en-GB" baseline="0" dirty="0"/>
              <a:t> Although it is still non-statutory, engagement and take up of the document could see it having statutory status in the near future.</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6</a:t>
            </a:fld>
            <a:endParaRPr lang="en-GB" dirty="0"/>
          </a:p>
        </p:txBody>
      </p:sp>
    </p:spTree>
    <p:extLst>
      <p:ext uri="{BB962C8B-B14F-4D97-AF65-F5344CB8AC3E}">
        <p14:creationId xmlns:p14="http://schemas.microsoft.com/office/powerpoint/2010/main" val="326371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Is it clear from promoter to authority what it is the authority need to see; is it clear from authority to promoter what it is that needs to be achieved.</a:t>
            </a:r>
          </a:p>
          <a:p>
            <a:endParaRPr lang="en-GB" dirty="0"/>
          </a:p>
        </p:txBody>
      </p:sp>
      <p:sp>
        <p:nvSpPr>
          <p:cNvPr id="4" name="Slide Number Placeholder 3"/>
          <p:cNvSpPr>
            <a:spLocks noGrp="1"/>
          </p:cNvSpPr>
          <p:nvPr>
            <p:ph type="sldNum" sz="quarter" idx="10"/>
          </p:nvPr>
        </p:nvSpPr>
        <p:spPr/>
        <p:txBody>
          <a:bodyPr/>
          <a:lstStyle/>
          <a:p>
            <a:fld id="{E6C2BB25-4739-4C70-909A-C039547756FE}" type="slidenum">
              <a:rPr lang="en-GB" smtClean="0"/>
              <a:t>11</a:t>
            </a:fld>
            <a:endParaRPr lang="en-GB"/>
          </a:p>
        </p:txBody>
      </p:sp>
    </p:spTree>
    <p:extLst>
      <p:ext uri="{BB962C8B-B14F-4D97-AF65-F5344CB8AC3E}">
        <p14:creationId xmlns:p14="http://schemas.microsoft.com/office/powerpoint/2010/main" val="280717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NCT01a – Duration APPLIES TO ALL PERMITS on streets where the validity window does not apply</a:t>
            </a:r>
          </a:p>
          <a:p>
            <a:r>
              <a:rPr lang="en-US" dirty="0"/>
              <a:t>NCT01b – Duration APPLIES TO ALL PERMITS on streets where the validity window applies</a:t>
            </a:r>
          </a:p>
          <a:p>
            <a:r>
              <a:rPr lang="en-US" dirty="0"/>
              <a:t>NCT01a/NCT01b apply to all permits as appropriate. There is no reason to attach these conditions to a permit application as the appropriate condition will still apply if omitted. If they are attached, the correct condition;</a:t>
            </a:r>
          </a:p>
          <a:p>
            <a:r>
              <a:rPr lang="en-US" dirty="0"/>
              <a:t>NCT01a/NCT01b must be </a:t>
            </a:r>
            <a:r>
              <a:rPr lang="en-US" dirty="0" err="1"/>
              <a:t>utilised</a:t>
            </a:r>
            <a:r>
              <a:rPr lang="en-US" dirty="0"/>
              <a:t> depending on the appropriate validity window. In avoidance of doubt it is advised not to reference NCT01a or NCT01b. The Permit Application is not to be refused for either the inclusion or exclusion of this condition (unless it is incorrectly applied).</a:t>
            </a:r>
          </a:p>
          <a:p>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12</a:t>
            </a:fld>
            <a:endParaRPr lang="en-GB" dirty="0"/>
          </a:p>
        </p:txBody>
      </p:sp>
    </p:spTree>
    <p:extLst>
      <p:ext uri="{BB962C8B-B14F-4D97-AF65-F5344CB8AC3E}">
        <p14:creationId xmlns:p14="http://schemas.microsoft.com/office/powerpoint/2010/main" val="372945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Working hours are defined under </a:t>
            </a:r>
            <a:r>
              <a:rPr lang="en-GB" sz="1200" b="0" i="0" kern="1200" dirty="0">
                <a:solidFill>
                  <a:schemeClr val="tx1"/>
                </a:solidFill>
                <a:effectLst/>
                <a:latin typeface="+mn-lt"/>
                <a:ea typeface="+mn-ea"/>
                <a:cs typeface="+mn-cs"/>
              </a:rPr>
              <a:t>Section 61 of the </a:t>
            </a:r>
            <a:r>
              <a:rPr lang="en-GB" sz="1200" b="1" i="0" kern="1200" dirty="0">
                <a:solidFill>
                  <a:schemeClr val="tx1"/>
                </a:solidFill>
                <a:effectLst/>
                <a:latin typeface="+mn-lt"/>
                <a:ea typeface="+mn-ea"/>
                <a:cs typeface="+mn-cs"/>
              </a:rPr>
              <a:t>Control of Pollution Act 1974</a:t>
            </a:r>
            <a:r>
              <a:rPr lang="en-GB" sz="1200" b="0" i="0" kern="1200" dirty="0">
                <a:solidFill>
                  <a:schemeClr val="tx1"/>
                </a:solidFill>
                <a:effectLst/>
                <a:latin typeface="+mn-lt"/>
                <a:ea typeface="+mn-ea"/>
                <a:cs typeface="+mn-cs"/>
              </a:rPr>
              <a:t>.</a:t>
            </a:r>
            <a:endParaRPr lang="en-US" dirty="0"/>
          </a:p>
          <a:p>
            <a:pPr marL="171450" indent="-171450">
              <a:buFont typeface="Arial" panose="020B0604020202020204" pitchFamily="34" charset="0"/>
              <a:buChar char="•"/>
            </a:pPr>
            <a:r>
              <a:rPr lang="en-US" dirty="0"/>
              <a:t>This condition is to be used to limit timings of activities. It is to be used to clarify when the highway can be occupied. This is not to be confused with NCT05a which relates to limiting the extent of the works footprint.</a:t>
            </a:r>
          </a:p>
          <a:p>
            <a:r>
              <a:rPr lang="en-US" dirty="0"/>
              <a:t> It should be noted that the working day is not the notice day.</a:t>
            </a:r>
          </a:p>
          <a:p>
            <a:r>
              <a:rPr lang="en-US" dirty="0"/>
              <a:t> If no working hours have been added to the permit application then the agreed assumption is that works will take place within the window of 8am-6pm Monday to Friday and 8am-1pm Saturday.</a:t>
            </a:r>
            <a:endParaRPr lang="en-GB" dirty="0"/>
          </a:p>
        </p:txBody>
      </p:sp>
      <p:sp>
        <p:nvSpPr>
          <p:cNvPr id="4" name="Slide Number Placeholder 3"/>
          <p:cNvSpPr>
            <a:spLocks noGrp="1"/>
          </p:cNvSpPr>
          <p:nvPr>
            <p:ph type="sldNum" sz="quarter" idx="10"/>
          </p:nvPr>
        </p:nvSpPr>
        <p:spPr/>
        <p:txBody>
          <a:bodyPr/>
          <a:lstStyle/>
          <a:p>
            <a:fld id="{3FD58D4D-3160-44CB-974F-2FACA402C659}" type="slidenum">
              <a:rPr lang="en-GB" smtClean="0"/>
              <a:t>13</a:t>
            </a:fld>
            <a:endParaRPr lang="en-GB" dirty="0"/>
          </a:p>
        </p:txBody>
      </p:sp>
    </p:spTree>
    <p:extLst>
      <p:ext uri="{BB962C8B-B14F-4D97-AF65-F5344CB8AC3E}">
        <p14:creationId xmlns:p14="http://schemas.microsoft.com/office/powerpoint/2010/main" val="85648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working hours have been added to the permit application then the agreed assumption is that works will take place within the window of 8am-6pm Monday to Friday and 8am-1pm Saturday. If works take place outside of these times</a:t>
            </a:r>
          </a:p>
          <a:p>
            <a:r>
              <a:rPr lang="en-US" dirty="0"/>
              <a:t>the OOH tick box should be used and the hours of work should be made clear by use of this condition. The Works promoter should make reasonable endeavors to work within the agreed hours, if works take place unreasonably</a:t>
            </a:r>
          </a:p>
          <a:p>
            <a:r>
              <a:rPr lang="en-US" dirty="0"/>
              <a:t>outside these hours without prior agreement the Permit Authority may take reasonable actions.</a:t>
            </a:r>
          </a:p>
          <a:p>
            <a:r>
              <a:rPr lang="en-US" b="1" dirty="0"/>
              <a:t>This isn’t intended for use on Immediate</a:t>
            </a:r>
            <a:r>
              <a:rPr lang="en-US" b="1" baseline="0" dirty="0"/>
              <a:t> works.</a:t>
            </a:r>
            <a:endParaRPr lang="en-GB" b="1" dirty="0"/>
          </a:p>
        </p:txBody>
      </p:sp>
      <p:sp>
        <p:nvSpPr>
          <p:cNvPr id="4" name="Slide Number Placeholder 3"/>
          <p:cNvSpPr>
            <a:spLocks noGrp="1"/>
          </p:cNvSpPr>
          <p:nvPr>
            <p:ph type="sldNum" sz="quarter" idx="10"/>
          </p:nvPr>
        </p:nvSpPr>
        <p:spPr/>
        <p:txBody>
          <a:bodyPr/>
          <a:lstStyle/>
          <a:p>
            <a:fld id="{3FD58D4D-3160-44CB-974F-2FACA402C659}" type="slidenum">
              <a:rPr lang="en-GB" smtClean="0"/>
              <a:t>14</a:t>
            </a:fld>
            <a:endParaRPr lang="en-GB" dirty="0"/>
          </a:p>
        </p:txBody>
      </p:sp>
    </p:spTree>
    <p:extLst>
      <p:ext uri="{BB962C8B-B14F-4D97-AF65-F5344CB8AC3E}">
        <p14:creationId xmlns:p14="http://schemas.microsoft.com/office/powerpoint/2010/main" val="355667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45BD37-B5AB-4AB0-B73C-5FC0F3770946}"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178783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45BD37-B5AB-4AB0-B73C-5FC0F3770946}"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140638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45BD37-B5AB-4AB0-B73C-5FC0F3770946}"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347416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45BD37-B5AB-4AB0-B73C-5FC0F3770946}"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229692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45BD37-B5AB-4AB0-B73C-5FC0F3770946}"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116364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45BD37-B5AB-4AB0-B73C-5FC0F3770946}"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204297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45BD37-B5AB-4AB0-B73C-5FC0F3770946}" type="datetimeFigureOut">
              <a:rPr lang="en-GB" smtClean="0"/>
              <a:t>19/11/2018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107738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45BD37-B5AB-4AB0-B73C-5FC0F3770946}" type="datetimeFigureOut">
              <a:rPr lang="en-GB" smtClean="0"/>
              <a:t>19/11/2018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189558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5BD37-B5AB-4AB0-B73C-5FC0F3770946}" type="datetimeFigureOut">
              <a:rPr lang="en-GB" smtClean="0"/>
              <a:t>19/11/2018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145469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45BD37-B5AB-4AB0-B73C-5FC0F3770946}"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95569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45BD37-B5AB-4AB0-B73C-5FC0F3770946}"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8582D-E76F-4F88-95EC-AED100C23540}" type="slidenum">
              <a:rPr lang="en-GB" smtClean="0"/>
              <a:t>‹#›</a:t>
            </a:fld>
            <a:endParaRPr lang="en-GB"/>
          </a:p>
        </p:txBody>
      </p:sp>
    </p:spTree>
    <p:extLst>
      <p:ext uri="{BB962C8B-B14F-4D97-AF65-F5344CB8AC3E}">
        <p14:creationId xmlns:p14="http://schemas.microsoft.com/office/powerpoint/2010/main" val="140348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5BD37-B5AB-4AB0-B73C-5FC0F3770946}" type="datetimeFigureOut">
              <a:rPr lang="en-GB" smtClean="0"/>
              <a:t>19/11/2018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8582D-E76F-4F88-95EC-AED100C23540}" type="slidenum">
              <a:rPr lang="en-GB" smtClean="0"/>
              <a:t>‹#›</a:t>
            </a:fld>
            <a:endParaRPr lang="en-GB"/>
          </a:p>
        </p:txBody>
      </p:sp>
    </p:spTree>
    <p:extLst>
      <p:ext uri="{BB962C8B-B14F-4D97-AF65-F5344CB8AC3E}">
        <p14:creationId xmlns:p14="http://schemas.microsoft.com/office/powerpoint/2010/main" val="1736852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2webdesign.com/blog/3576/simple-smart-ways-to-creating-effective-calls-to-actio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AUCUK%20Advice%20Note%20CW%20Incursion%20Final%202016%2010.pdf" TargetMode="Externa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mailoverloadsolutions.com/blog/decision-overload"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www.keepcalm-o-matic.co.uk/p/this-doesn-t-even-make-sense-why-am-i-doing-this/"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Blur radius="25"/>
                    </a14:imgEffect>
                    <a14:imgEffect>
                      <a14:sharpenSoften amount="50000"/>
                    </a14:imgEffect>
                    <a14:imgEffect>
                      <a14:saturation sat="50000"/>
                    </a14:imgEffect>
                  </a14:imgLayer>
                </a14:imgProps>
              </a:ext>
              <a:ext uri="{28A0092B-C50C-407E-A947-70E740481C1C}">
                <a14:useLocalDpi xmlns:a14="http://schemas.microsoft.com/office/drawing/2010/main" val="0"/>
              </a:ext>
            </a:extLst>
          </a:blip>
          <a:srcRect r="34894"/>
          <a:stretch/>
        </p:blipFill>
        <p:spPr>
          <a:xfrm>
            <a:off x="0" y="0"/>
            <a:ext cx="12192000" cy="6857999"/>
          </a:xfrm>
          <a:prstGeom prst="rect">
            <a:avLst/>
          </a:prstGeom>
          <a:effectLst>
            <a:reflection stA="33000" endPos="65000" dist="25400" dir="5400000" sy="-100000" algn="bl" rotWithShape="0"/>
            <a:softEdge rad="114300"/>
          </a:effectLst>
        </p:spPr>
      </p:pic>
      <p:sp>
        <p:nvSpPr>
          <p:cNvPr id="3" name="Title 2"/>
          <p:cNvSpPr>
            <a:spLocks noGrp="1"/>
          </p:cNvSpPr>
          <p:nvPr>
            <p:ph type="title"/>
          </p:nvPr>
        </p:nvSpPr>
        <p:spPr>
          <a:xfrm>
            <a:off x="838200" y="365125"/>
            <a:ext cx="10515600" cy="1351133"/>
          </a:xfrm>
        </p:spPr>
        <p:txBody>
          <a:bodyPr>
            <a:noAutofit/>
          </a:bodyPr>
          <a:lstStyle/>
          <a:p>
            <a:pPr algn="ctr"/>
            <a:r>
              <a:rPr lang="en-GB" sz="5400" b="1" dirty="0" smtClean="0"/>
              <a:t>Welcome – SEHAUC National Conditions Re-Brief Nov 2018</a:t>
            </a:r>
            <a:endParaRPr lang="en-GB" sz="5400" b="1" dirty="0"/>
          </a:p>
        </p:txBody>
      </p:sp>
      <p:sp>
        <p:nvSpPr>
          <p:cNvPr id="4" name="Content Placeholder 3"/>
          <p:cNvSpPr>
            <a:spLocks noGrp="1"/>
          </p:cNvSpPr>
          <p:nvPr>
            <p:ph idx="1"/>
          </p:nvPr>
        </p:nvSpPr>
        <p:spPr/>
        <p:txBody>
          <a:bodyPr>
            <a:normAutofit/>
          </a:bodyPr>
          <a:lstStyle/>
          <a:p>
            <a:endParaRPr lang="en-GB" dirty="0" smtClean="0"/>
          </a:p>
          <a:p>
            <a:r>
              <a:rPr lang="en-GB" sz="4000" dirty="0"/>
              <a:t>No planned test – exits/muster point </a:t>
            </a:r>
          </a:p>
          <a:p>
            <a:r>
              <a:rPr lang="en-GB" sz="4000" dirty="0"/>
              <a:t>Phones – silent/off</a:t>
            </a:r>
          </a:p>
          <a:p>
            <a:r>
              <a:rPr lang="en-GB" sz="4000" dirty="0"/>
              <a:t>Facilities</a:t>
            </a:r>
          </a:p>
          <a:p>
            <a:pPr marL="0" indent="0">
              <a:buNone/>
            </a:pPr>
            <a:endParaRPr lang="en-GB" dirty="0"/>
          </a:p>
        </p:txBody>
      </p:sp>
    </p:spTree>
    <p:extLst>
      <p:ext uri="{BB962C8B-B14F-4D97-AF65-F5344CB8AC3E}">
        <p14:creationId xmlns:p14="http://schemas.microsoft.com/office/powerpoint/2010/main" val="347674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48E279D6-A61B-4FC4-B5AE-8B595C55EBD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976284" y="710219"/>
            <a:ext cx="8126361" cy="5647132"/>
          </a:xfrm>
        </p:spPr>
      </p:pic>
    </p:spTree>
    <p:extLst>
      <p:ext uri="{BB962C8B-B14F-4D97-AF65-F5344CB8AC3E}">
        <p14:creationId xmlns:p14="http://schemas.microsoft.com/office/powerpoint/2010/main" val="3045249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Blur radius="25"/>
                    </a14:imgEffect>
                    <a14:imgEffect>
                      <a14:sharpenSoften amount="50000"/>
                    </a14:imgEffect>
                    <a14:imgEffect>
                      <a14:saturation sat="50000"/>
                    </a14:imgEffect>
                  </a14:imgLayer>
                </a14:imgProps>
              </a:ext>
              <a:ext uri="{28A0092B-C50C-407E-A947-70E740481C1C}">
                <a14:useLocalDpi xmlns:a14="http://schemas.microsoft.com/office/drawing/2010/main" val="0"/>
              </a:ext>
            </a:extLst>
          </a:blip>
          <a:srcRect r="34894"/>
          <a:stretch/>
        </p:blipFill>
        <p:spPr>
          <a:xfrm>
            <a:off x="0" y="0"/>
            <a:ext cx="12192000" cy="6857999"/>
          </a:xfrm>
          <a:prstGeom prst="rect">
            <a:avLst/>
          </a:prstGeom>
          <a:effectLst>
            <a:reflection stA="33000" endPos="65000" dist="25400" dir="5400000" sy="-100000" algn="bl" rotWithShape="0"/>
            <a:softEdge rad="114300"/>
          </a:effectLst>
        </p:spPr>
      </p:pic>
      <p:sp>
        <p:nvSpPr>
          <p:cNvPr id="3" name="Title 2"/>
          <p:cNvSpPr>
            <a:spLocks noGrp="1"/>
          </p:cNvSpPr>
          <p:nvPr>
            <p:ph type="title"/>
          </p:nvPr>
        </p:nvSpPr>
        <p:spPr>
          <a:xfrm>
            <a:off x="838200" y="365125"/>
            <a:ext cx="10515600" cy="1351133"/>
          </a:xfrm>
        </p:spPr>
        <p:txBody>
          <a:bodyPr>
            <a:noAutofit/>
          </a:bodyPr>
          <a:lstStyle/>
          <a:p>
            <a:pPr algn="ctr"/>
            <a:r>
              <a:rPr lang="en-GB" sz="5400" b="1" dirty="0" smtClean="0"/>
              <a:t>Table Exercise</a:t>
            </a:r>
            <a:endParaRPr lang="en-GB" sz="5400" b="1" dirty="0"/>
          </a:p>
        </p:txBody>
      </p:sp>
      <p:sp>
        <p:nvSpPr>
          <p:cNvPr id="4" name="Content Placeholder 3"/>
          <p:cNvSpPr>
            <a:spLocks noGrp="1"/>
          </p:cNvSpPr>
          <p:nvPr>
            <p:ph idx="1"/>
          </p:nvPr>
        </p:nvSpPr>
        <p:spPr/>
        <p:txBody>
          <a:bodyPr>
            <a:normAutofit/>
          </a:bodyPr>
          <a:lstStyle/>
          <a:p>
            <a:endParaRPr lang="en-GB" dirty="0" smtClean="0"/>
          </a:p>
          <a:p>
            <a:r>
              <a:rPr lang="en-GB" sz="4400" dirty="0" smtClean="0"/>
              <a:t>Be honest with each other</a:t>
            </a:r>
          </a:p>
          <a:p>
            <a:r>
              <a:rPr lang="en-GB" sz="4400" dirty="0" smtClean="0"/>
              <a:t>Be prepared to be challenged</a:t>
            </a:r>
          </a:p>
          <a:p>
            <a:r>
              <a:rPr lang="en-GB" sz="4400" dirty="0" smtClean="0"/>
              <a:t>Be willing to share</a:t>
            </a:r>
          </a:p>
          <a:p>
            <a:r>
              <a:rPr lang="en-GB" sz="4400" dirty="0" smtClean="0"/>
              <a:t>Be respectful</a:t>
            </a:r>
            <a:endParaRPr lang="en-GB" sz="4400" dirty="0"/>
          </a:p>
        </p:txBody>
      </p:sp>
    </p:spTree>
    <p:extLst>
      <p:ext uri="{BB962C8B-B14F-4D97-AF65-F5344CB8AC3E}">
        <p14:creationId xmlns:p14="http://schemas.microsoft.com/office/powerpoint/2010/main" val="85852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NCT01 (a)(b)</a:t>
            </a:r>
          </a:p>
        </p:txBody>
      </p:sp>
      <p:sp>
        <p:nvSpPr>
          <p:cNvPr id="3" name="Content Placeholder 2"/>
          <p:cNvSpPr>
            <a:spLocks noGrp="1"/>
          </p:cNvSpPr>
          <p:nvPr>
            <p:ph idx="1"/>
          </p:nvPr>
        </p:nvSpPr>
        <p:spPr/>
        <p:txBody>
          <a:bodyPr>
            <a:normAutofit/>
          </a:bodyPr>
          <a:lstStyle/>
          <a:p>
            <a:pPr marL="0" indent="0">
              <a:buNone/>
            </a:pPr>
            <a:r>
              <a:rPr lang="en-GB" b="1" dirty="0"/>
              <a:t>Date Constraints</a:t>
            </a:r>
          </a:p>
          <a:p>
            <a:r>
              <a:rPr lang="en-GB" dirty="0"/>
              <a:t>Applies to ALL permits</a:t>
            </a:r>
          </a:p>
          <a:p>
            <a:r>
              <a:rPr lang="en-GB" dirty="0"/>
              <a:t>No reason to attach (auto apply)</a:t>
            </a:r>
          </a:p>
          <a:p>
            <a:r>
              <a:rPr lang="en-GB" dirty="0"/>
              <a:t>Permit should not be refused for inclusion or exclusion of this condition</a:t>
            </a:r>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47728" y="5127050"/>
            <a:ext cx="2160240" cy="646331"/>
          </a:xfrm>
          <a:prstGeom prst="rect">
            <a:avLst/>
          </a:prstGeom>
          <a:noFill/>
        </p:spPr>
        <p:txBody>
          <a:bodyPr wrap="square" rtlCol="0">
            <a:spAutoFit/>
          </a:bodyPr>
          <a:lstStyle/>
          <a:p>
            <a:r>
              <a:rPr lang="en-GB" sz="3600" b="1" dirty="0">
                <a:solidFill>
                  <a:srgbClr val="92D050"/>
                </a:solidFill>
              </a:rPr>
              <a:t>NCT01a/b</a:t>
            </a:r>
          </a:p>
        </p:txBody>
      </p:sp>
      <p:pic>
        <p:nvPicPr>
          <p:cNvPr id="7" name="Picture 2" descr="C:\Users\paul.z.gerrard\AppData\Local\Microsoft\Windows\Temporary Internet Files\Content.IE5\5WOX4N2L\green_tic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2104" y="4941169"/>
            <a:ext cx="1021038" cy="101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6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NCT02a</a:t>
            </a:r>
          </a:p>
        </p:txBody>
      </p:sp>
      <p:sp>
        <p:nvSpPr>
          <p:cNvPr id="3" name="Content Placeholder 2"/>
          <p:cNvSpPr>
            <a:spLocks noGrp="1"/>
          </p:cNvSpPr>
          <p:nvPr>
            <p:ph idx="1"/>
          </p:nvPr>
        </p:nvSpPr>
        <p:spPr/>
        <p:txBody>
          <a:bodyPr>
            <a:normAutofit/>
          </a:bodyPr>
          <a:lstStyle/>
          <a:p>
            <a:pPr marL="0" indent="0">
              <a:buNone/>
            </a:pPr>
            <a:r>
              <a:rPr lang="en-GB" b="1" dirty="0"/>
              <a:t>Time Constraints</a:t>
            </a:r>
          </a:p>
          <a:p>
            <a:r>
              <a:rPr lang="en-GB" dirty="0"/>
              <a:t>Limits time of day</a:t>
            </a:r>
          </a:p>
          <a:p>
            <a:r>
              <a:rPr lang="en-GB" dirty="0"/>
              <a:t>Clarifies the timing of occupation</a:t>
            </a:r>
          </a:p>
          <a:p>
            <a:r>
              <a:rPr lang="en-GB" dirty="0"/>
              <a:t>In theory ‘Reduces the working hours’</a:t>
            </a:r>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384032" y="4149079"/>
            <a:ext cx="3528392" cy="1938992"/>
          </a:xfrm>
          <a:prstGeom prst="rect">
            <a:avLst/>
          </a:prstGeom>
          <a:solidFill>
            <a:srgbClr val="FFFF00"/>
          </a:solidFill>
          <a:ln>
            <a:solidFill>
              <a:schemeClr val="tx1"/>
            </a:solidFill>
          </a:ln>
        </p:spPr>
        <p:txBody>
          <a:bodyPr wrap="square" rtlCol="0">
            <a:spAutoFit/>
          </a:bodyPr>
          <a:lstStyle/>
          <a:p>
            <a:pPr algn="ctr"/>
            <a:r>
              <a:rPr lang="en-GB" sz="2400" dirty="0"/>
              <a:t>Normal working Hours (Permits)</a:t>
            </a:r>
          </a:p>
          <a:p>
            <a:pPr algn="ctr"/>
            <a:r>
              <a:rPr lang="en-GB" sz="2400" dirty="0"/>
              <a:t>8am to 6pm Mon to Fri</a:t>
            </a:r>
          </a:p>
          <a:p>
            <a:pPr algn="ctr"/>
            <a:r>
              <a:rPr lang="en-GB" sz="2400" dirty="0"/>
              <a:t>8am to 1pm Sat</a:t>
            </a:r>
          </a:p>
          <a:p>
            <a:pPr algn="ctr"/>
            <a:r>
              <a:rPr lang="en-GB" sz="2400" dirty="0"/>
              <a:t>No works on a Sunday</a:t>
            </a:r>
          </a:p>
        </p:txBody>
      </p:sp>
    </p:spTree>
    <p:extLst>
      <p:ext uri="{BB962C8B-B14F-4D97-AF65-F5344CB8AC3E}">
        <p14:creationId xmlns:p14="http://schemas.microsoft.com/office/powerpoint/2010/main" val="12149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NCT02b</a:t>
            </a:r>
          </a:p>
        </p:txBody>
      </p:sp>
      <p:sp>
        <p:nvSpPr>
          <p:cNvPr id="3" name="Content Placeholder 2"/>
          <p:cNvSpPr>
            <a:spLocks noGrp="1"/>
          </p:cNvSpPr>
          <p:nvPr>
            <p:ph idx="1"/>
          </p:nvPr>
        </p:nvSpPr>
        <p:spPr/>
        <p:txBody>
          <a:bodyPr>
            <a:normAutofit/>
          </a:bodyPr>
          <a:lstStyle/>
          <a:p>
            <a:pPr marL="0" indent="0">
              <a:buNone/>
            </a:pPr>
            <a:r>
              <a:rPr lang="en-GB" b="1" dirty="0"/>
              <a:t>Time Constraints</a:t>
            </a:r>
          </a:p>
          <a:p>
            <a:r>
              <a:rPr lang="en-GB" dirty="0"/>
              <a:t>Extends the time of day</a:t>
            </a:r>
          </a:p>
          <a:p>
            <a:r>
              <a:rPr lang="en-GB" dirty="0"/>
              <a:t>Clarifies the timing of occupation</a:t>
            </a:r>
          </a:p>
          <a:p>
            <a:r>
              <a:rPr lang="en-GB" dirty="0"/>
              <a:t>In theory ‘increases the working hours’</a:t>
            </a:r>
          </a:p>
          <a:p>
            <a:r>
              <a:rPr lang="en-GB" dirty="0"/>
              <a:t>Utilise OOH Box</a:t>
            </a:r>
          </a:p>
          <a:p>
            <a:r>
              <a:rPr lang="en-GB" dirty="0"/>
              <a:t>N/A for Immediate works</a:t>
            </a:r>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16080" y="4149080"/>
            <a:ext cx="3024336" cy="1938992"/>
          </a:xfrm>
          <a:prstGeom prst="rect">
            <a:avLst/>
          </a:prstGeom>
          <a:solidFill>
            <a:srgbClr val="FFFF00"/>
          </a:solidFill>
          <a:ln>
            <a:solidFill>
              <a:schemeClr val="tx1"/>
            </a:solidFill>
          </a:ln>
        </p:spPr>
        <p:txBody>
          <a:bodyPr wrap="square" rtlCol="0">
            <a:spAutoFit/>
          </a:bodyPr>
          <a:lstStyle/>
          <a:p>
            <a:pPr algn="ctr"/>
            <a:r>
              <a:rPr lang="en-GB" sz="2400" dirty="0"/>
              <a:t>Normal working Hours (Permits)</a:t>
            </a:r>
          </a:p>
          <a:p>
            <a:pPr algn="ctr"/>
            <a:r>
              <a:rPr lang="en-GB" sz="2400" dirty="0"/>
              <a:t>8am to 6pm Mon to Fri</a:t>
            </a:r>
          </a:p>
          <a:p>
            <a:pPr algn="ctr"/>
            <a:r>
              <a:rPr lang="en-GB" sz="2400" dirty="0"/>
              <a:t>8am to 1pm Sat</a:t>
            </a:r>
          </a:p>
        </p:txBody>
      </p:sp>
    </p:spTree>
    <p:extLst>
      <p:ext uri="{BB962C8B-B14F-4D97-AF65-F5344CB8AC3E}">
        <p14:creationId xmlns:p14="http://schemas.microsoft.com/office/powerpoint/2010/main" val="312499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NCT03 </a:t>
            </a:r>
          </a:p>
        </p:txBody>
      </p:sp>
      <p:sp>
        <p:nvSpPr>
          <p:cNvPr id="3" name="Content Placeholder 2"/>
          <p:cNvSpPr>
            <a:spLocks noGrp="1"/>
          </p:cNvSpPr>
          <p:nvPr>
            <p:ph idx="1"/>
          </p:nvPr>
        </p:nvSpPr>
        <p:spPr/>
        <p:txBody>
          <a:bodyPr>
            <a:normAutofit/>
          </a:bodyPr>
          <a:lstStyle/>
          <a:p>
            <a:pPr marL="0" indent="0">
              <a:buNone/>
            </a:pPr>
            <a:r>
              <a:rPr lang="en-GB" b="1" dirty="0"/>
              <a:t>Out of Hours work</a:t>
            </a:r>
          </a:p>
          <a:p>
            <a:r>
              <a:rPr lang="en-GB" dirty="0"/>
              <a:t>This condition should NOT be used</a:t>
            </a:r>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458" y="3572905"/>
            <a:ext cx="1810822" cy="179000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59" y="3573017"/>
            <a:ext cx="2505853" cy="1789895"/>
          </a:xfrm>
          <a:prstGeom prst="rect">
            <a:avLst/>
          </a:prstGeom>
        </p:spPr>
      </p:pic>
    </p:spTree>
    <p:extLst>
      <p:ext uri="{BB962C8B-B14F-4D97-AF65-F5344CB8AC3E}">
        <p14:creationId xmlns:p14="http://schemas.microsoft.com/office/powerpoint/2010/main" val="1014757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NCT04a </a:t>
            </a:r>
          </a:p>
        </p:txBody>
      </p:sp>
      <p:sp>
        <p:nvSpPr>
          <p:cNvPr id="3" name="Content Placeholder 2"/>
          <p:cNvSpPr>
            <a:spLocks noGrp="1"/>
          </p:cNvSpPr>
          <p:nvPr>
            <p:ph idx="1"/>
          </p:nvPr>
        </p:nvSpPr>
        <p:spPr>
          <a:xfrm>
            <a:off x="1981200" y="1600201"/>
            <a:ext cx="4330824" cy="4525963"/>
          </a:xfrm>
        </p:spPr>
        <p:txBody>
          <a:bodyPr>
            <a:normAutofit lnSpcReduction="10000"/>
          </a:bodyPr>
          <a:lstStyle/>
          <a:p>
            <a:pPr marL="0" indent="0">
              <a:buNone/>
            </a:pPr>
            <a:r>
              <a:rPr lang="en-GB" b="1" dirty="0"/>
              <a:t>Material &amp; Plant Storage</a:t>
            </a:r>
          </a:p>
          <a:p>
            <a:r>
              <a:rPr lang="en-GB" dirty="0"/>
              <a:t>This condition should be imposed to</a:t>
            </a:r>
          </a:p>
          <a:p>
            <a:pPr lvl="1"/>
            <a:r>
              <a:rPr lang="en-GB" dirty="0"/>
              <a:t>Limit the footprint</a:t>
            </a:r>
          </a:p>
          <a:p>
            <a:pPr lvl="1"/>
            <a:r>
              <a:rPr lang="en-GB" dirty="0"/>
              <a:t>Remove excess plant &amp; materials</a:t>
            </a:r>
          </a:p>
          <a:p>
            <a:pPr lvl="1"/>
            <a:r>
              <a:rPr lang="en-GB" dirty="0"/>
              <a:t>PA should give reason for use </a:t>
            </a:r>
          </a:p>
          <a:p>
            <a:r>
              <a:rPr lang="en-GB" dirty="0"/>
              <a:t>Not to be imposed on every permit</a:t>
            </a:r>
          </a:p>
          <a:p>
            <a:r>
              <a:rPr lang="en-GB" dirty="0"/>
              <a:t>Timescales - realistic</a:t>
            </a:r>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080" y="1700808"/>
            <a:ext cx="3220371" cy="4350879"/>
          </a:xfrm>
          <a:prstGeom prst="rect">
            <a:avLst/>
          </a:prstGeom>
        </p:spPr>
      </p:pic>
    </p:spTree>
    <p:extLst>
      <p:ext uri="{BB962C8B-B14F-4D97-AF65-F5344CB8AC3E}">
        <p14:creationId xmlns:p14="http://schemas.microsoft.com/office/powerpoint/2010/main" val="2388354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NCT04b </a:t>
            </a:r>
          </a:p>
        </p:txBody>
      </p:sp>
      <p:sp>
        <p:nvSpPr>
          <p:cNvPr id="3" name="Content Placeholder 2"/>
          <p:cNvSpPr>
            <a:spLocks noGrp="1"/>
          </p:cNvSpPr>
          <p:nvPr>
            <p:ph idx="1"/>
          </p:nvPr>
        </p:nvSpPr>
        <p:spPr>
          <a:xfrm>
            <a:off x="1981200" y="1600201"/>
            <a:ext cx="7715200" cy="4525963"/>
          </a:xfrm>
        </p:spPr>
        <p:txBody>
          <a:bodyPr>
            <a:normAutofit/>
          </a:bodyPr>
          <a:lstStyle/>
          <a:p>
            <a:pPr marL="0" indent="0">
              <a:buNone/>
            </a:pPr>
            <a:r>
              <a:rPr lang="en-GB" b="1" dirty="0"/>
              <a:t>Storage of Surplus Material and/or plant</a:t>
            </a:r>
          </a:p>
          <a:p>
            <a:r>
              <a:rPr lang="en-GB" dirty="0"/>
              <a:t>This condition should be imposed to</a:t>
            </a:r>
          </a:p>
          <a:p>
            <a:pPr lvl="1"/>
            <a:r>
              <a:rPr lang="en-GB" dirty="0"/>
              <a:t>Limit the storage of plant &amp; materials within the site</a:t>
            </a:r>
          </a:p>
          <a:p>
            <a:pPr lvl="1"/>
            <a:r>
              <a:rPr lang="en-GB" dirty="0"/>
              <a:t>May require storage ‘off site’</a:t>
            </a:r>
          </a:p>
          <a:p>
            <a:pPr lvl="1"/>
            <a:r>
              <a:rPr lang="en-GB" dirty="0"/>
              <a:t>PA should give reason for use </a:t>
            </a:r>
          </a:p>
          <a:p>
            <a:r>
              <a:rPr lang="en-GB" dirty="0"/>
              <a:t>Not to be imposed on every permit</a:t>
            </a:r>
          </a:p>
          <a:p>
            <a:r>
              <a:rPr lang="en-GB" dirty="0"/>
              <a:t>Timescales - realistic</a:t>
            </a:r>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860" y="3501008"/>
            <a:ext cx="2474007" cy="1175882"/>
          </a:xfrm>
          <a:prstGeom prst="rect">
            <a:avLst/>
          </a:prstGeom>
        </p:spPr>
      </p:pic>
    </p:spTree>
    <p:extLst>
      <p:ext uri="{BB962C8B-B14F-4D97-AF65-F5344CB8AC3E}">
        <p14:creationId xmlns:p14="http://schemas.microsoft.com/office/powerpoint/2010/main" val="2456589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NCT05a </a:t>
            </a:r>
          </a:p>
        </p:txBody>
      </p:sp>
      <p:sp>
        <p:nvSpPr>
          <p:cNvPr id="3" name="Content Placeholder 2"/>
          <p:cNvSpPr>
            <a:spLocks noGrp="1"/>
          </p:cNvSpPr>
          <p:nvPr>
            <p:ph idx="1"/>
          </p:nvPr>
        </p:nvSpPr>
        <p:spPr>
          <a:xfrm>
            <a:off x="1981200" y="1600201"/>
            <a:ext cx="5194920" cy="4525963"/>
          </a:xfrm>
        </p:spPr>
        <p:txBody>
          <a:bodyPr>
            <a:normAutofit/>
          </a:bodyPr>
          <a:lstStyle/>
          <a:p>
            <a:pPr marL="0" indent="0">
              <a:buNone/>
            </a:pPr>
            <a:r>
              <a:rPr lang="en-GB" b="1" dirty="0"/>
              <a:t>Road Occupation Dimensions</a:t>
            </a:r>
          </a:p>
          <a:p>
            <a:pPr marL="0" indent="0">
              <a:buNone/>
            </a:pPr>
            <a:r>
              <a:rPr lang="en-GB" dirty="0"/>
              <a:t>This condition could be used to</a:t>
            </a:r>
          </a:p>
          <a:p>
            <a:r>
              <a:rPr lang="en-GB" dirty="0"/>
              <a:t>Define the area in which the works can be undertaken</a:t>
            </a:r>
          </a:p>
          <a:p>
            <a:r>
              <a:rPr lang="en-GB" dirty="0"/>
              <a:t>Should be detailed within a Traffic Management plan</a:t>
            </a:r>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781" y="1821780"/>
            <a:ext cx="2745671" cy="1535212"/>
          </a:xfrm>
          <a:prstGeom prst="rect">
            <a:avLst/>
          </a:prstGeom>
          <a:ln>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0781" y="3861048"/>
            <a:ext cx="2745671" cy="1512168"/>
          </a:xfrm>
          <a:prstGeom prst="rect">
            <a:avLst/>
          </a:prstGeom>
          <a:ln>
            <a:solidFill>
              <a:schemeClr val="tx1"/>
            </a:solidFill>
          </a:ln>
        </p:spPr>
      </p:pic>
    </p:spTree>
    <p:extLst>
      <p:ext uri="{BB962C8B-B14F-4D97-AF65-F5344CB8AC3E}">
        <p14:creationId xmlns:p14="http://schemas.microsoft.com/office/powerpoint/2010/main" val="588943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NCT06a </a:t>
            </a:r>
          </a:p>
        </p:txBody>
      </p:sp>
      <p:sp>
        <p:nvSpPr>
          <p:cNvPr id="3" name="Content Placeholder 2"/>
          <p:cNvSpPr>
            <a:spLocks noGrp="1"/>
          </p:cNvSpPr>
          <p:nvPr>
            <p:ph idx="1"/>
          </p:nvPr>
        </p:nvSpPr>
        <p:spPr>
          <a:xfrm>
            <a:off x="1981200" y="1600201"/>
            <a:ext cx="5770984" cy="4525963"/>
          </a:xfrm>
        </p:spPr>
        <p:txBody>
          <a:bodyPr>
            <a:normAutofit/>
          </a:bodyPr>
          <a:lstStyle/>
          <a:p>
            <a:pPr marL="0" indent="0">
              <a:buNone/>
            </a:pPr>
            <a:r>
              <a:rPr lang="en-GB" b="1" dirty="0"/>
              <a:t>Traffic Space Dimensions</a:t>
            </a:r>
          </a:p>
          <a:p>
            <a:r>
              <a:rPr lang="en-GB" dirty="0"/>
              <a:t>Define the minimum width of a footway or carriageway to be maintained</a:t>
            </a:r>
          </a:p>
          <a:p>
            <a:r>
              <a:rPr lang="en-GB" dirty="0"/>
              <a:t>Should not conflict with the Safety Codes of Practice</a:t>
            </a:r>
          </a:p>
          <a:p>
            <a:r>
              <a:rPr lang="en-GB" dirty="0"/>
              <a:t>Not applied where Safety Codes is deemed the minimum</a:t>
            </a:r>
          </a:p>
          <a:p>
            <a:r>
              <a:rPr lang="en-GB" dirty="0"/>
              <a:t>Reasons over and above the Safety Codes should be given</a:t>
            </a:r>
          </a:p>
          <a:p>
            <a:endParaRPr lang="en-GB" dirty="0"/>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5" y="2708920"/>
            <a:ext cx="2984543" cy="2160240"/>
          </a:xfrm>
          <a:prstGeom prst="rect">
            <a:avLst/>
          </a:prstGeom>
        </p:spPr>
      </p:pic>
    </p:spTree>
    <p:extLst>
      <p:ext uri="{BB962C8B-B14F-4D97-AF65-F5344CB8AC3E}">
        <p14:creationId xmlns:p14="http://schemas.microsoft.com/office/powerpoint/2010/main" val="136592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Blur radius="25"/>
                    </a14:imgEffect>
                    <a14:imgEffect>
                      <a14:saturation sat="50000"/>
                    </a14:imgEffect>
                  </a14:imgLayer>
                </a14:imgProps>
              </a:ext>
              <a:ext uri="{28A0092B-C50C-407E-A947-70E740481C1C}">
                <a14:useLocalDpi xmlns:a14="http://schemas.microsoft.com/office/drawing/2010/main" val="0"/>
              </a:ext>
            </a:extLst>
          </a:blip>
          <a:srcRect r="34894"/>
          <a:stretch/>
        </p:blipFill>
        <p:spPr>
          <a:xfrm>
            <a:off x="0" y="0"/>
            <a:ext cx="12192000" cy="6857999"/>
          </a:xfrm>
          <a:prstGeom prst="rect">
            <a:avLst/>
          </a:prstGeom>
          <a:effectLst>
            <a:reflection stA="25000" endPos="65000" dist="50800" dir="5400000" sy="-100000" algn="bl" rotWithShape="0"/>
            <a:softEdge rad="114300"/>
          </a:effectLst>
        </p:spPr>
      </p:pic>
      <p:sp>
        <p:nvSpPr>
          <p:cNvPr id="3" name="Title 2"/>
          <p:cNvSpPr>
            <a:spLocks noGrp="1"/>
          </p:cNvSpPr>
          <p:nvPr>
            <p:ph type="title"/>
          </p:nvPr>
        </p:nvSpPr>
        <p:spPr/>
        <p:txBody>
          <a:bodyPr>
            <a:normAutofit/>
          </a:bodyPr>
          <a:lstStyle/>
          <a:p>
            <a:pPr algn="ctr"/>
            <a:r>
              <a:rPr lang="en-GB" sz="4800" b="1" dirty="0" smtClean="0"/>
              <a:t>Programme</a:t>
            </a:r>
            <a:endParaRPr lang="en-GB" sz="4800" b="1" dirty="0"/>
          </a:p>
        </p:txBody>
      </p:sp>
      <p:sp>
        <p:nvSpPr>
          <p:cNvPr id="4" name="Content Placeholder 3"/>
          <p:cNvSpPr>
            <a:spLocks noGrp="1"/>
          </p:cNvSpPr>
          <p:nvPr>
            <p:ph idx="1"/>
          </p:nvPr>
        </p:nvSpPr>
        <p:spPr/>
        <p:txBody>
          <a:bodyPr>
            <a:normAutofit fontScale="92500" lnSpcReduction="10000"/>
          </a:bodyPr>
          <a:lstStyle/>
          <a:p>
            <a:pPr lvl="0"/>
            <a:r>
              <a:rPr lang="en-GB" sz="4000" b="1" u="sng" dirty="0" smtClean="0"/>
              <a:t>1.30pm: Paul Dooley - Welcome </a:t>
            </a:r>
            <a:r>
              <a:rPr lang="en-GB" sz="4000" b="1" u="sng" dirty="0"/>
              <a:t>– </a:t>
            </a:r>
            <a:r>
              <a:rPr lang="en-GB" sz="4000" b="1" u="sng" dirty="0" smtClean="0"/>
              <a:t>Introductions-Analysis</a:t>
            </a:r>
            <a:endParaRPr lang="en-GB" sz="4000" b="1" u="sng" dirty="0"/>
          </a:p>
          <a:p>
            <a:pPr lvl="0"/>
            <a:r>
              <a:rPr lang="en-GB" sz="4000" b="1" u="sng" dirty="0" smtClean="0"/>
              <a:t>1.40pm: </a:t>
            </a:r>
            <a:r>
              <a:rPr lang="en-GB" sz="4000" b="1" u="sng" dirty="0"/>
              <a:t>David Latham – HAUC England</a:t>
            </a:r>
          </a:p>
          <a:p>
            <a:pPr lvl="0"/>
            <a:r>
              <a:rPr lang="en-GB" sz="4000" b="1" u="sng" dirty="0" smtClean="0"/>
              <a:t>1.50pm: Emma Dodd – Table Exercise Scenarios</a:t>
            </a:r>
          </a:p>
          <a:p>
            <a:pPr lvl="0"/>
            <a:r>
              <a:rPr lang="en-GB" sz="4000" b="1" u="sng" dirty="0" smtClean="0"/>
              <a:t>2.30pm: Feedback and Discussion from Table Exercises</a:t>
            </a:r>
          </a:p>
          <a:p>
            <a:pPr lvl="0"/>
            <a:r>
              <a:rPr lang="en-GB" sz="4000" b="1" u="sng" dirty="0" smtClean="0"/>
              <a:t>2.45pm: Summary</a:t>
            </a:r>
          </a:p>
          <a:p>
            <a:pPr lvl="0"/>
            <a:r>
              <a:rPr lang="en-GB" sz="4000" b="1" u="sng" dirty="0" smtClean="0"/>
              <a:t>3pm: Finish (Drive Safely)</a:t>
            </a:r>
            <a:endParaRPr lang="en-GB" sz="4000" b="1" dirty="0"/>
          </a:p>
          <a:p>
            <a:endParaRPr lang="en-GB" dirty="0" smtClean="0"/>
          </a:p>
          <a:p>
            <a:endParaRPr lang="en-GB" dirty="0"/>
          </a:p>
        </p:txBody>
      </p:sp>
    </p:spTree>
    <p:extLst>
      <p:ext uri="{BB962C8B-B14F-4D97-AF65-F5344CB8AC3E}">
        <p14:creationId xmlns:p14="http://schemas.microsoft.com/office/powerpoint/2010/main" val="308264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colorTemperature colorTemp="7500"/>
                    </a14:imgEffect>
                  </a14:imgLayer>
                </a14:imgProps>
              </a:ext>
              <a:ext uri="{28A0092B-C50C-407E-A947-70E740481C1C}">
                <a14:useLocalDpi xmlns:a14="http://schemas.microsoft.com/office/drawing/2010/main" val="0"/>
              </a:ext>
            </a:extLst>
          </a:blip>
          <a:srcRect/>
          <a:stretch>
            <a:fillRect/>
          </a:stretch>
        </p:blipFill>
        <p:spPr bwMode="auto">
          <a:xfrm>
            <a:off x="1991545" y="1676561"/>
            <a:ext cx="8232027" cy="470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274638"/>
            <a:ext cx="7355160" cy="1143000"/>
          </a:xfrm>
        </p:spPr>
        <p:txBody>
          <a:bodyPr/>
          <a:lstStyle/>
          <a:p>
            <a:pPr algn="ctr"/>
            <a:r>
              <a:rPr lang="en-GB" dirty="0"/>
              <a:t>NCT07a </a:t>
            </a:r>
          </a:p>
        </p:txBody>
      </p:sp>
      <p:sp>
        <p:nvSpPr>
          <p:cNvPr id="3" name="Content Placeholder 2"/>
          <p:cNvSpPr>
            <a:spLocks noGrp="1"/>
          </p:cNvSpPr>
          <p:nvPr>
            <p:ph idx="1"/>
          </p:nvPr>
        </p:nvSpPr>
        <p:spPr>
          <a:xfrm>
            <a:off x="1981200" y="1600201"/>
            <a:ext cx="7523364" cy="4525963"/>
          </a:xfrm>
        </p:spPr>
        <p:txBody>
          <a:bodyPr>
            <a:normAutofit/>
          </a:bodyPr>
          <a:lstStyle/>
          <a:p>
            <a:pPr marL="0" indent="0">
              <a:buNone/>
            </a:pPr>
            <a:r>
              <a:rPr lang="en-GB" b="1" dirty="0"/>
              <a:t>Road Closed to Traffic</a:t>
            </a:r>
          </a:p>
          <a:p>
            <a:endParaRPr lang="en-GB" dirty="0"/>
          </a:p>
          <a:p>
            <a:r>
              <a:rPr lang="en-GB" dirty="0"/>
              <a:t>Not applied to all Road closures</a:t>
            </a:r>
          </a:p>
          <a:p>
            <a:r>
              <a:rPr lang="en-GB" dirty="0"/>
              <a:t>Not to mandate a ‘gateman’</a:t>
            </a:r>
          </a:p>
          <a:p>
            <a:r>
              <a:rPr lang="en-GB" dirty="0"/>
              <a:t>At request of Permit Authority</a:t>
            </a:r>
          </a:p>
          <a:p>
            <a:pPr lvl="1"/>
            <a:r>
              <a:rPr lang="en-GB" dirty="0"/>
              <a:t>Closure of Minor Road at a junction</a:t>
            </a:r>
          </a:p>
          <a:p>
            <a:pPr lvl="1"/>
            <a:r>
              <a:rPr lang="en-GB" dirty="0"/>
              <a:t>Is NOT an addition to the TTRO process</a:t>
            </a:r>
          </a:p>
          <a:p>
            <a:pPr lvl="1"/>
            <a:endParaRPr lang="en-GB" dirty="0"/>
          </a:p>
          <a:p>
            <a:endParaRPr lang="en-GB" dirty="0"/>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921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NCT08a </a:t>
            </a:r>
          </a:p>
        </p:txBody>
      </p:sp>
      <p:sp>
        <p:nvSpPr>
          <p:cNvPr id="3" name="Content Placeholder 2"/>
          <p:cNvSpPr>
            <a:spLocks noGrp="1"/>
          </p:cNvSpPr>
          <p:nvPr>
            <p:ph idx="1"/>
          </p:nvPr>
        </p:nvSpPr>
        <p:spPr>
          <a:xfrm>
            <a:off x="1981200" y="1600201"/>
            <a:ext cx="5050904" cy="4525963"/>
          </a:xfrm>
        </p:spPr>
        <p:txBody>
          <a:bodyPr>
            <a:normAutofit lnSpcReduction="10000"/>
          </a:bodyPr>
          <a:lstStyle/>
          <a:p>
            <a:pPr marL="0" indent="0">
              <a:buNone/>
            </a:pPr>
            <a:r>
              <a:rPr lang="en-GB" b="1" dirty="0"/>
              <a:t>Traffic Management Request</a:t>
            </a:r>
          </a:p>
          <a:p>
            <a:r>
              <a:rPr lang="en-GB" dirty="0"/>
              <a:t>Where TM over and above the Safety Codes is required</a:t>
            </a:r>
          </a:p>
          <a:p>
            <a:r>
              <a:rPr lang="en-GB" dirty="0"/>
              <a:t>To be used where TM has NOT been stated by promoter</a:t>
            </a:r>
          </a:p>
          <a:p>
            <a:r>
              <a:rPr lang="en-GB" dirty="0"/>
              <a:t>That TM is required at specific times</a:t>
            </a:r>
          </a:p>
          <a:p>
            <a:pPr lvl="1"/>
            <a:r>
              <a:rPr lang="en-GB" dirty="0"/>
              <a:t>Stop/Go near a school between 1500 &amp; 1600</a:t>
            </a:r>
          </a:p>
          <a:p>
            <a:r>
              <a:rPr lang="en-GB" dirty="0"/>
              <a:t>NOT applied on every occasion TM is used</a:t>
            </a:r>
          </a:p>
          <a:p>
            <a:pPr lvl="1"/>
            <a:endParaRPr lang="en-GB" dirty="0"/>
          </a:p>
          <a:p>
            <a:endParaRPr lang="en-GB" dirty="0"/>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088" y="1988840"/>
            <a:ext cx="3456384" cy="3456384"/>
          </a:xfrm>
          <a:prstGeom prst="rect">
            <a:avLst/>
          </a:prstGeom>
        </p:spPr>
      </p:pic>
    </p:spTree>
    <p:extLst>
      <p:ext uri="{BB962C8B-B14F-4D97-AF65-F5344CB8AC3E}">
        <p14:creationId xmlns:p14="http://schemas.microsoft.com/office/powerpoint/2010/main" val="1475083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NCT08b </a:t>
            </a:r>
          </a:p>
        </p:txBody>
      </p:sp>
      <p:sp>
        <p:nvSpPr>
          <p:cNvPr id="3" name="Content Placeholder 2"/>
          <p:cNvSpPr>
            <a:spLocks noGrp="1"/>
          </p:cNvSpPr>
          <p:nvPr>
            <p:ph idx="1"/>
          </p:nvPr>
        </p:nvSpPr>
        <p:spPr>
          <a:xfrm>
            <a:off x="1981200" y="1600201"/>
            <a:ext cx="7355160" cy="4525963"/>
          </a:xfrm>
        </p:spPr>
        <p:txBody>
          <a:bodyPr>
            <a:normAutofit/>
          </a:bodyPr>
          <a:lstStyle/>
          <a:p>
            <a:pPr marL="0" indent="0">
              <a:buNone/>
            </a:pPr>
            <a:r>
              <a:rPr lang="en-GB" b="1" dirty="0"/>
              <a:t>Manual Control of Traffic Management </a:t>
            </a:r>
          </a:p>
          <a:p>
            <a:r>
              <a:rPr lang="en-GB" dirty="0"/>
              <a:t>Authority driven</a:t>
            </a:r>
          </a:p>
          <a:p>
            <a:r>
              <a:rPr lang="en-GB" dirty="0"/>
              <a:t>Site Specific</a:t>
            </a:r>
          </a:p>
          <a:p>
            <a:r>
              <a:rPr lang="en-GB" dirty="0"/>
              <a:t>Time Specific</a:t>
            </a:r>
          </a:p>
          <a:p>
            <a:r>
              <a:rPr lang="en-GB" dirty="0"/>
              <a:t>Not applied to all permits with TM</a:t>
            </a:r>
          </a:p>
          <a:p>
            <a:r>
              <a:rPr lang="en-GB" dirty="0"/>
              <a:t>Defined reason to be given</a:t>
            </a:r>
          </a:p>
          <a:p>
            <a:pPr lvl="1"/>
            <a:r>
              <a:rPr lang="en-GB" dirty="0"/>
              <a:t>Substantial Financial Impact</a:t>
            </a:r>
          </a:p>
          <a:p>
            <a:pPr lvl="1"/>
            <a:r>
              <a:rPr lang="en-GB" dirty="0"/>
              <a:t>Technology – remote operation</a:t>
            </a:r>
          </a:p>
          <a:p>
            <a:pPr lvl="1"/>
            <a:endParaRPr lang="en-GB" dirty="0"/>
          </a:p>
          <a:p>
            <a:endParaRPr lang="en-GB" dirty="0"/>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959" y="4293096"/>
            <a:ext cx="2658706" cy="2002892"/>
          </a:xfrm>
          <a:prstGeom prst="rect">
            <a:avLst/>
          </a:prstGeom>
        </p:spPr>
      </p:pic>
    </p:spTree>
    <p:extLst>
      <p:ext uri="{BB962C8B-B14F-4D97-AF65-F5344CB8AC3E}">
        <p14:creationId xmlns:p14="http://schemas.microsoft.com/office/powerpoint/2010/main" val="2036015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NCT09a </a:t>
            </a:r>
          </a:p>
        </p:txBody>
      </p:sp>
      <p:sp>
        <p:nvSpPr>
          <p:cNvPr id="3" name="Content Placeholder 2"/>
          <p:cNvSpPr>
            <a:spLocks noGrp="1"/>
          </p:cNvSpPr>
          <p:nvPr>
            <p:ph idx="1"/>
          </p:nvPr>
        </p:nvSpPr>
        <p:spPr>
          <a:xfrm>
            <a:off x="1981200" y="1600201"/>
            <a:ext cx="7355160" cy="4525963"/>
          </a:xfrm>
        </p:spPr>
        <p:txBody>
          <a:bodyPr>
            <a:normAutofit/>
          </a:bodyPr>
          <a:lstStyle/>
          <a:p>
            <a:pPr marL="0" indent="0">
              <a:buNone/>
            </a:pPr>
            <a:r>
              <a:rPr lang="en-GB" b="1" dirty="0"/>
              <a:t>Traffic Management Changes</a:t>
            </a:r>
          </a:p>
          <a:p>
            <a:pPr marL="0" indent="0">
              <a:buNone/>
            </a:pPr>
            <a:r>
              <a:rPr lang="en-GB" b="1" dirty="0"/>
              <a:t> </a:t>
            </a:r>
          </a:p>
          <a:p>
            <a:r>
              <a:rPr lang="en-GB" dirty="0"/>
              <a:t>Promoter driven</a:t>
            </a:r>
          </a:p>
          <a:p>
            <a:r>
              <a:rPr lang="en-GB" dirty="0"/>
              <a:t>Telephone Call &amp; Variation</a:t>
            </a:r>
          </a:p>
          <a:p>
            <a:r>
              <a:rPr lang="en-GB" dirty="0"/>
              <a:t>Not used on ALL works</a:t>
            </a:r>
          </a:p>
          <a:p>
            <a:r>
              <a:rPr lang="en-GB" dirty="0"/>
              <a:t>By exception</a:t>
            </a:r>
          </a:p>
          <a:p>
            <a:endParaRPr lang="en-GB" dirty="0"/>
          </a:p>
          <a:p>
            <a:pPr lvl="1"/>
            <a:endParaRPr lang="en-GB" dirty="0"/>
          </a:p>
          <a:p>
            <a:endParaRPr lang="en-GB" dirty="0"/>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44072" y="4581129"/>
            <a:ext cx="2736304" cy="1200329"/>
          </a:xfrm>
          <a:prstGeom prst="rect">
            <a:avLst/>
          </a:prstGeom>
          <a:solidFill>
            <a:srgbClr val="FF0000"/>
          </a:solidFill>
        </p:spPr>
        <p:txBody>
          <a:bodyPr wrap="square" rtlCol="0">
            <a:spAutoFit/>
          </a:bodyPr>
          <a:lstStyle/>
          <a:p>
            <a:pPr algn="ctr"/>
            <a:r>
              <a:rPr lang="en-GB" sz="2400" dirty="0">
                <a:solidFill>
                  <a:schemeClr val="bg1"/>
                </a:solidFill>
              </a:rPr>
              <a:t>Convoy System </a:t>
            </a:r>
          </a:p>
          <a:p>
            <a:pPr algn="ctr"/>
            <a:r>
              <a:rPr lang="en-GB" sz="2400" dirty="0">
                <a:solidFill>
                  <a:schemeClr val="bg1"/>
                </a:solidFill>
              </a:rPr>
              <a:t>to </a:t>
            </a:r>
          </a:p>
          <a:p>
            <a:pPr algn="ctr"/>
            <a:r>
              <a:rPr lang="en-GB" sz="2400" dirty="0">
                <a:solidFill>
                  <a:schemeClr val="bg1"/>
                </a:solidFill>
              </a:rPr>
              <a:t>Protect Workforce</a:t>
            </a:r>
          </a:p>
        </p:txBody>
      </p:sp>
    </p:spTree>
    <p:extLst>
      <p:ext uri="{BB962C8B-B14F-4D97-AF65-F5344CB8AC3E}">
        <p14:creationId xmlns:p14="http://schemas.microsoft.com/office/powerpoint/2010/main" val="3330564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NCT09b </a:t>
            </a:r>
          </a:p>
        </p:txBody>
      </p:sp>
      <p:sp>
        <p:nvSpPr>
          <p:cNvPr id="3" name="Content Placeholder 2"/>
          <p:cNvSpPr>
            <a:spLocks noGrp="1"/>
          </p:cNvSpPr>
          <p:nvPr>
            <p:ph idx="1"/>
          </p:nvPr>
        </p:nvSpPr>
        <p:spPr>
          <a:xfrm>
            <a:off x="1981200" y="1600201"/>
            <a:ext cx="7355160" cy="4525963"/>
          </a:xfrm>
        </p:spPr>
        <p:txBody>
          <a:bodyPr>
            <a:normAutofit/>
          </a:bodyPr>
          <a:lstStyle/>
          <a:p>
            <a:pPr marL="0" indent="0">
              <a:buNone/>
            </a:pPr>
            <a:r>
              <a:rPr lang="en-GB" b="1" dirty="0"/>
              <a:t>Traffic Management Arrangements</a:t>
            </a:r>
          </a:p>
          <a:p>
            <a:r>
              <a:rPr lang="en-GB" dirty="0"/>
              <a:t>Authority driven</a:t>
            </a:r>
          </a:p>
          <a:p>
            <a:r>
              <a:rPr lang="en-GB" dirty="0"/>
              <a:t>Drives TM to be moved/completed prior to further phasing of works</a:t>
            </a:r>
          </a:p>
          <a:p>
            <a:r>
              <a:rPr lang="en-GB" dirty="0"/>
              <a:t>Details to be supplied on a TM plan</a:t>
            </a:r>
          </a:p>
          <a:p>
            <a:pPr marL="0" indent="0">
              <a:buNone/>
            </a:pPr>
            <a:endParaRPr lang="en-GB" dirty="0"/>
          </a:p>
          <a:p>
            <a:endParaRPr lang="en-GB" dirty="0"/>
          </a:p>
          <a:p>
            <a:pPr lvl="1"/>
            <a:endParaRPr lang="en-GB" dirty="0"/>
          </a:p>
          <a:p>
            <a:endParaRPr lang="en-GB" dirty="0"/>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896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NCT09c </a:t>
            </a:r>
          </a:p>
        </p:txBody>
      </p:sp>
      <p:sp>
        <p:nvSpPr>
          <p:cNvPr id="3" name="Content Placeholder 2"/>
          <p:cNvSpPr>
            <a:spLocks noGrp="1"/>
          </p:cNvSpPr>
          <p:nvPr>
            <p:ph idx="1"/>
          </p:nvPr>
        </p:nvSpPr>
        <p:spPr>
          <a:xfrm>
            <a:off x="1981200" y="1600201"/>
            <a:ext cx="5482952" cy="4525963"/>
          </a:xfrm>
        </p:spPr>
        <p:txBody>
          <a:bodyPr>
            <a:normAutofit/>
          </a:bodyPr>
          <a:lstStyle/>
          <a:p>
            <a:pPr marL="0" indent="0">
              <a:buNone/>
            </a:pPr>
            <a:r>
              <a:rPr lang="en-GB" b="1" dirty="0"/>
              <a:t>Signal Removal from operation when no longer required</a:t>
            </a:r>
          </a:p>
          <a:p>
            <a:r>
              <a:rPr lang="en-GB" dirty="0"/>
              <a:t>Authority driven</a:t>
            </a:r>
          </a:p>
          <a:p>
            <a:r>
              <a:rPr lang="en-GB" dirty="0"/>
              <a:t>Requires removal from the traffic flow of Portable traffic signals </a:t>
            </a:r>
          </a:p>
          <a:p>
            <a:r>
              <a:rPr lang="en-GB" dirty="0"/>
              <a:t>Within 4 hours of work completion</a:t>
            </a:r>
          </a:p>
          <a:p>
            <a:r>
              <a:rPr lang="en-GB" dirty="0"/>
              <a:t>Should not cause obstruction</a:t>
            </a:r>
          </a:p>
          <a:p>
            <a:endParaRPr lang="en-GB" dirty="0"/>
          </a:p>
          <a:p>
            <a:endParaRPr lang="en-GB" dirty="0"/>
          </a:p>
          <a:p>
            <a:pPr lvl="1"/>
            <a:endParaRPr lang="en-GB" dirty="0"/>
          </a:p>
          <a:p>
            <a:endParaRPr lang="en-GB" dirty="0"/>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paul.z.gerrard\AppData\Local\Microsoft\Windows\Temporary Internet Files\Content.Outlook\FL0UMXDT\IMG_20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144" y="1700808"/>
            <a:ext cx="263538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310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NCT10a</a:t>
            </a:r>
          </a:p>
        </p:txBody>
      </p:sp>
      <p:sp>
        <p:nvSpPr>
          <p:cNvPr id="3" name="Content Placeholder 2"/>
          <p:cNvSpPr>
            <a:spLocks noGrp="1"/>
          </p:cNvSpPr>
          <p:nvPr>
            <p:ph idx="1"/>
          </p:nvPr>
        </p:nvSpPr>
        <p:spPr>
          <a:xfrm>
            <a:off x="1981200" y="1600201"/>
            <a:ext cx="7355160" cy="4525963"/>
          </a:xfrm>
        </p:spPr>
        <p:txBody>
          <a:bodyPr>
            <a:normAutofit/>
          </a:bodyPr>
          <a:lstStyle/>
          <a:p>
            <a:pPr marL="0" indent="0">
              <a:buNone/>
            </a:pPr>
            <a:r>
              <a:rPr lang="en-GB" b="1" dirty="0"/>
              <a:t>Employment of appropriate methodology</a:t>
            </a:r>
          </a:p>
          <a:p>
            <a:r>
              <a:rPr lang="en-GB" dirty="0"/>
              <a:t>Methodology agreed in advance</a:t>
            </a:r>
          </a:p>
          <a:p>
            <a:r>
              <a:rPr lang="en-GB" dirty="0"/>
              <a:t>Condition used by exception</a:t>
            </a:r>
          </a:p>
          <a:p>
            <a:r>
              <a:rPr lang="en-GB" dirty="0"/>
              <a:t>Specific to particular works</a:t>
            </a:r>
          </a:p>
          <a:p>
            <a:r>
              <a:rPr lang="en-GB" dirty="0"/>
              <a:t>May be more than one</a:t>
            </a:r>
          </a:p>
          <a:p>
            <a:r>
              <a:rPr lang="en-GB" dirty="0"/>
              <a:t>NOT to be used for</a:t>
            </a:r>
          </a:p>
          <a:p>
            <a:pPr lvl="1"/>
            <a:r>
              <a:rPr lang="en-GB" dirty="0"/>
              <a:t>1</a:t>
            </a:r>
            <a:r>
              <a:rPr lang="en-GB" baseline="30000" dirty="0"/>
              <a:t>st</a:t>
            </a:r>
            <a:r>
              <a:rPr lang="en-GB" dirty="0"/>
              <a:t> time reinstatement on all works</a:t>
            </a:r>
          </a:p>
          <a:p>
            <a:pPr lvl="1"/>
            <a:r>
              <a:rPr lang="en-GB" dirty="0"/>
              <a:t>Half/full width reinstatement</a:t>
            </a:r>
          </a:p>
          <a:p>
            <a:endParaRPr lang="en-GB" dirty="0"/>
          </a:p>
          <a:p>
            <a:endParaRPr lang="en-GB" dirty="0"/>
          </a:p>
          <a:p>
            <a:pPr lvl="1"/>
            <a:endParaRPr lang="en-GB" dirty="0"/>
          </a:p>
          <a:p>
            <a:endParaRPr lang="en-GB" dirty="0"/>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136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55160" cy="1143000"/>
          </a:xfrm>
        </p:spPr>
        <p:txBody>
          <a:bodyPr/>
          <a:lstStyle/>
          <a:p>
            <a:pPr algn="ctr"/>
            <a:r>
              <a:rPr lang="en-GB" dirty="0"/>
              <a:t>NCT11a</a:t>
            </a:r>
          </a:p>
        </p:txBody>
      </p:sp>
      <p:sp>
        <p:nvSpPr>
          <p:cNvPr id="3" name="Content Placeholder 2"/>
          <p:cNvSpPr>
            <a:spLocks noGrp="1"/>
          </p:cNvSpPr>
          <p:nvPr>
            <p:ph idx="1"/>
          </p:nvPr>
        </p:nvSpPr>
        <p:spPr>
          <a:xfrm>
            <a:off x="1981200" y="1600201"/>
            <a:ext cx="4978896" cy="4525963"/>
          </a:xfrm>
        </p:spPr>
        <p:txBody>
          <a:bodyPr>
            <a:normAutofit/>
          </a:bodyPr>
          <a:lstStyle/>
          <a:p>
            <a:pPr marL="0" indent="0">
              <a:buNone/>
            </a:pPr>
            <a:r>
              <a:rPr lang="en-GB" b="1" dirty="0"/>
              <a:t>Display of Permit Number</a:t>
            </a:r>
          </a:p>
          <a:p>
            <a:r>
              <a:rPr lang="en-GB" dirty="0"/>
              <a:t>Applies to all Permits</a:t>
            </a:r>
          </a:p>
          <a:p>
            <a:r>
              <a:rPr lang="en-GB" dirty="0"/>
              <a:t>Prominent Place</a:t>
            </a:r>
          </a:p>
          <a:p>
            <a:r>
              <a:rPr lang="en-GB" dirty="0"/>
              <a:t>Not mandatory to attach condition as it applies to all permits</a:t>
            </a:r>
          </a:p>
          <a:p>
            <a:r>
              <a:rPr lang="en-GB" dirty="0"/>
              <a:t>May require more than 1 board on large sites</a:t>
            </a:r>
          </a:p>
          <a:p>
            <a:endParaRPr lang="en-GB" dirty="0"/>
          </a:p>
          <a:p>
            <a:endParaRPr lang="en-GB" dirty="0"/>
          </a:p>
          <a:p>
            <a:endParaRPr lang="en-GB" dirty="0"/>
          </a:p>
          <a:p>
            <a:pPr lvl="1"/>
            <a:endParaRPr lang="en-GB" dirty="0"/>
          </a:p>
          <a:p>
            <a:endParaRPr lang="en-GB" dirty="0"/>
          </a:p>
          <a:p>
            <a:endParaRPr lang="en-GB" dirty="0"/>
          </a:p>
          <a:p>
            <a:endParaRPr lang="en-GB" dirty="0"/>
          </a:p>
          <a:p>
            <a:pPr marL="0" indent="0">
              <a:buNone/>
            </a:pP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6672064" y="1733675"/>
            <a:ext cx="3542818" cy="4392488"/>
          </a:xfrm>
          <a:prstGeom prst="rect">
            <a:avLst/>
          </a:prstGeom>
        </p:spPr>
      </p:pic>
    </p:spTree>
    <p:extLst>
      <p:ext uri="{BB962C8B-B14F-4D97-AF65-F5344CB8AC3E}">
        <p14:creationId xmlns:p14="http://schemas.microsoft.com/office/powerpoint/2010/main" val="279807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5410944" cy="4525963"/>
          </a:xfrm>
        </p:spPr>
        <p:txBody>
          <a:bodyPr>
            <a:normAutofit/>
          </a:bodyPr>
          <a:lstStyle/>
          <a:p>
            <a:pPr marL="0" indent="0">
              <a:buNone/>
            </a:pPr>
            <a:r>
              <a:rPr lang="en-GB" b="1" dirty="0"/>
              <a:t>Publicity for proposed Works</a:t>
            </a:r>
          </a:p>
          <a:p>
            <a:r>
              <a:rPr lang="en-GB" dirty="0"/>
              <a:t>Advanced Information Boards</a:t>
            </a:r>
          </a:p>
          <a:p>
            <a:r>
              <a:rPr lang="en-GB" dirty="0"/>
              <a:t>Variable Message Boards</a:t>
            </a:r>
          </a:p>
          <a:p>
            <a:r>
              <a:rPr lang="en-GB" dirty="0"/>
              <a:t>Exceptional Locations</a:t>
            </a:r>
          </a:p>
          <a:p>
            <a:r>
              <a:rPr lang="en-GB" dirty="0"/>
              <a:t>Exceptional circumstances (Night work)</a:t>
            </a:r>
          </a:p>
          <a:p>
            <a:endParaRPr lang="en-GB" dirty="0"/>
          </a:p>
          <a:p>
            <a:endParaRPr lang="en-GB" dirty="0"/>
          </a:p>
          <a:p>
            <a:pPr lvl="1"/>
            <a:endParaRPr lang="en-GB" dirty="0"/>
          </a:p>
          <a:p>
            <a:endParaRPr lang="en-GB" dirty="0"/>
          </a:p>
          <a:p>
            <a:endParaRPr lang="en-GB" dirty="0"/>
          </a:p>
          <a:p>
            <a:endParaRPr lang="en-GB" dirty="0"/>
          </a:p>
          <a:p>
            <a:pPr marL="0" indent="0">
              <a:buNone/>
            </a:pPr>
            <a:endParaRPr lang="en-GB" dirty="0"/>
          </a:p>
        </p:txBody>
      </p:sp>
      <p:sp>
        <p:nvSpPr>
          <p:cNvPr id="2" name="Title 1"/>
          <p:cNvSpPr>
            <a:spLocks noGrp="1"/>
          </p:cNvSpPr>
          <p:nvPr>
            <p:ph type="title"/>
          </p:nvPr>
        </p:nvSpPr>
        <p:spPr>
          <a:xfrm>
            <a:off x="1981200" y="274638"/>
            <a:ext cx="7355160" cy="1143000"/>
          </a:xfrm>
        </p:spPr>
        <p:txBody>
          <a:bodyPr/>
          <a:lstStyle/>
          <a:p>
            <a:pPr algn="ctr"/>
            <a:r>
              <a:rPr lang="en-GB" dirty="0"/>
              <a:t>NCT11b</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roadworx.com.au/wp-content/uploads/2015/06/hire-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1123" y="1772816"/>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162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7355160" cy="4525963"/>
          </a:xfrm>
        </p:spPr>
        <p:txBody>
          <a:bodyPr>
            <a:normAutofit/>
          </a:bodyPr>
          <a:lstStyle/>
          <a:p>
            <a:pPr marL="0" indent="0">
              <a:buNone/>
            </a:pPr>
            <a:r>
              <a:rPr lang="en-GB" b="1" dirty="0"/>
              <a:t>Limiting time of Activities</a:t>
            </a:r>
          </a:p>
          <a:p>
            <a:r>
              <a:rPr lang="en-GB" dirty="0"/>
              <a:t>Used for environmental issues</a:t>
            </a:r>
          </a:p>
          <a:p>
            <a:pPr lvl="1"/>
            <a:r>
              <a:rPr lang="en-GB" dirty="0"/>
              <a:t>Noise</a:t>
            </a:r>
          </a:p>
          <a:p>
            <a:pPr lvl="1"/>
            <a:r>
              <a:rPr lang="en-GB" dirty="0"/>
              <a:t>Light etc.</a:t>
            </a:r>
          </a:p>
          <a:p>
            <a:r>
              <a:rPr lang="en-GB" dirty="0"/>
              <a:t>Clear reason for application</a:t>
            </a:r>
          </a:p>
          <a:p>
            <a:endParaRPr lang="en-GB" dirty="0"/>
          </a:p>
          <a:p>
            <a:endParaRPr lang="en-GB" dirty="0"/>
          </a:p>
          <a:p>
            <a:pPr lvl="1"/>
            <a:endParaRPr lang="en-GB" dirty="0"/>
          </a:p>
          <a:p>
            <a:endParaRPr lang="en-GB" dirty="0"/>
          </a:p>
          <a:p>
            <a:endParaRPr lang="en-GB" dirty="0"/>
          </a:p>
          <a:p>
            <a:endParaRPr lang="en-GB" dirty="0"/>
          </a:p>
          <a:p>
            <a:pPr marL="0" indent="0">
              <a:buNone/>
            </a:pPr>
            <a:endParaRPr lang="en-GB" dirty="0"/>
          </a:p>
        </p:txBody>
      </p:sp>
      <p:sp>
        <p:nvSpPr>
          <p:cNvPr id="2" name="Title 1"/>
          <p:cNvSpPr>
            <a:spLocks noGrp="1"/>
          </p:cNvSpPr>
          <p:nvPr>
            <p:ph type="title"/>
          </p:nvPr>
        </p:nvSpPr>
        <p:spPr>
          <a:xfrm>
            <a:off x="1981200" y="274638"/>
            <a:ext cx="7355160" cy="1143000"/>
          </a:xfrm>
        </p:spPr>
        <p:txBody>
          <a:bodyPr/>
          <a:lstStyle/>
          <a:p>
            <a:pPr algn="ctr"/>
            <a:r>
              <a:rPr lang="en-GB" dirty="0"/>
              <a:t>NCT12a</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968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Blur radius="25"/>
                    </a14:imgEffect>
                    <a14:imgEffect>
                      <a14:saturation sat="50000"/>
                    </a14:imgEffect>
                  </a14:imgLayer>
                </a14:imgProps>
              </a:ext>
              <a:ext uri="{28A0092B-C50C-407E-A947-70E740481C1C}">
                <a14:useLocalDpi xmlns:a14="http://schemas.microsoft.com/office/drawing/2010/main" val="0"/>
              </a:ext>
            </a:extLst>
          </a:blip>
          <a:srcRect r="34894"/>
          <a:stretch/>
        </p:blipFill>
        <p:spPr>
          <a:xfrm>
            <a:off x="0" y="0"/>
            <a:ext cx="12192000" cy="6857999"/>
          </a:xfrm>
          <a:prstGeom prst="rect">
            <a:avLst/>
          </a:prstGeom>
          <a:effectLst>
            <a:reflection blurRad="1270000" stA="4000" endPos="11000" dist="50800" dir="5400000" sy="-100000" algn="bl" rotWithShape="0"/>
            <a:softEdge rad="114300"/>
          </a:effectLst>
        </p:spPr>
      </p:pic>
      <p:sp>
        <p:nvSpPr>
          <p:cNvPr id="3" name="Title 2"/>
          <p:cNvSpPr>
            <a:spLocks noGrp="1"/>
          </p:cNvSpPr>
          <p:nvPr>
            <p:ph type="title"/>
          </p:nvPr>
        </p:nvSpPr>
        <p:spPr/>
        <p:txBody>
          <a:bodyPr/>
          <a:lstStyle/>
          <a:p>
            <a:pPr algn="ctr"/>
            <a:r>
              <a:rPr lang="en-GB" b="1" dirty="0" smtClean="0"/>
              <a:t>Operational Guidance for Permit Schemes &amp; use of National Conditions Text (NCT)</a:t>
            </a:r>
            <a:endParaRPr lang="en-GB" b="1" dirty="0"/>
          </a:p>
        </p:txBody>
      </p:sp>
      <p:sp>
        <p:nvSpPr>
          <p:cNvPr id="4" name="Content Placeholder 3"/>
          <p:cNvSpPr>
            <a:spLocks noGrp="1"/>
          </p:cNvSpPr>
          <p:nvPr>
            <p:ph idx="1"/>
          </p:nvPr>
        </p:nvSpPr>
        <p:spPr/>
        <p:txBody>
          <a:bodyPr>
            <a:normAutofit/>
          </a:bodyPr>
          <a:lstStyle/>
          <a:p>
            <a:pPr algn="just"/>
            <a:r>
              <a:rPr lang="en-GB" dirty="0" smtClean="0"/>
              <a:t>It is highly recommended that permit applications include any conditions that the work </a:t>
            </a:r>
            <a:r>
              <a:rPr lang="en-GB" dirty="0"/>
              <a:t>promoter </a:t>
            </a:r>
            <a:r>
              <a:rPr lang="en-GB" dirty="0" smtClean="0"/>
              <a:t>feels are appropriate </a:t>
            </a:r>
            <a:r>
              <a:rPr lang="en-GB" dirty="0"/>
              <a:t>for the works being </a:t>
            </a:r>
            <a:r>
              <a:rPr lang="en-GB" dirty="0" smtClean="0"/>
              <a:t>undertaken (planned activities only).</a:t>
            </a:r>
          </a:p>
          <a:p>
            <a:pPr algn="just"/>
            <a:r>
              <a:rPr lang="en-GB" dirty="0" smtClean="0"/>
              <a:t>Any </a:t>
            </a:r>
            <a:r>
              <a:rPr lang="en-GB" dirty="0"/>
              <a:t>additional authority imposed conditions applied must be </a:t>
            </a:r>
            <a:r>
              <a:rPr lang="en-GB" dirty="0" smtClean="0"/>
              <a:t>reasonable and comply </a:t>
            </a:r>
            <a:r>
              <a:rPr lang="en-GB" dirty="0"/>
              <a:t>with Regulations. Any cost implications associated with the use </a:t>
            </a:r>
            <a:r>
              <a:rPr lang="en-GB" dirty="0" smtClean="0"/>
              <a:t>of conditions </a:t>
            </a:r>
            <a:r>
              <a:rPr lang="en-GB" dirty="0"/>
              <a:t>should be proportionate and carefully </a:t>
            </a:r>
            <a:r>
              <a:rPr lang="en-GB" dirty="0" smtClean="0"/>
              <a:t>considered.</a:t>
            </a:r>
            <a:endParaRPr lang="en-GB" dirty="0"/>
          </a:p>
          <a:p>
            <a:pPr algn="just"/>
            <a:r>
              <a:rPr lang="en-GB" dirty="0" smtClean="0"/>
              <a:t>Works </a:t>
            </a:r>
            <a:r>
              <a:rPr lang="en-GB" dirty="0"/>
              <a:t>promoters should ensure that site operatives are aware of </a:t>
            </a:r>
            <a:r>
              <a:rPr lang="en-GB" dirty="0" smtClean="0"/>
              <a:t>the conditions </a:t>
            </a:r>
            <a:r>
              <a:rPr lang="en-GB" dirty="0"/>
              <a:t>attached to permits and the Traffic Management agreements </a:t>
            </a:r>
            <a:r>
              <a:rPr lang="en-GB" dirty="0" smtClean="0"/>
              <a:t>that are </a:t>
            </a:r>
            <a:r>
              <a:rPr lang="en-GB" dirty="0"/>
              <a:t>in </a:t>
            </a:r>
            <a:r>
              <a:rPr lang="en-GB" dirty="0" smtClean="0"/>
              <a:t>place.</a:t>
            </a:r>
            <a:endParaRPr lang="en-GB" dirty="0"/>
          </a:p>
        </p:txBody>
      </p:sp>
    </p:spTree>
    <p:extLst>
      <p:ext uri="{BB962C8B-B14F-4D97-AF65-F5344CB8AC3E}">
        <p14:creationId xmlns:p14="http://schemas.microsoft.com/office/powerpoint/2010/main" val="386075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7355160" cy="4525963"/>
          </a:xfrm>
        </p:spPr>
        <p:txBody>
          <a:bodyPr>
            <a:normAutofit/>
          </a:bodyPr>
          <a:lstStyle/>
          <a:p>
            <a:pPr marL="0" indent="0">
              <a:buNone/>
            </a:pPr>
            <a:r>
              <a:rPr lang="en-GB" b="1" dirty="0"/>
              <a:t>Condition(s) not covered</a:t>
            </a:r>
          </a:p>
          <a:p>
            <a:r>
              <a:rPr lang="en-GB" dirty="0"/>
              <a:t>Not routinely used</a:t>
            </a:r>
          </a:p>
          <a:p>
            <a:r>
              <a:rPr lang="en-GB" dirty="0"/>
              <a:t>Where site requirements dictate</a:t>
            </a:r>
          </a:p>
          <a:p>
            <a:r>
              <a:rPr lang="en-GB" dirty="0"/>
              <a:t>It is NOT a local condition</a:t>
            </a:r>
          </a:p>
          <a:p>
            <a:r>
              <a:rPr lang="en-GB" dirty="0"/>
              <a:t>Exceptional circumstances (</a:t>
            </a:r>
            <a:r>
              <a:rPr lang="en-GB" dirty="0" err="1"/>
              <a:t>e.g</a:t>
            </a:r>
            <a:r>
              <a:rPr lang="en-GB" dirty="0"/>
              <a:t> NATO Conference) </a:t>
            </a:r>
          </a:p>
          <a:p>
            <a:r>
              <a:rPr lang="en-GB" dirty="0"/>
              <a:t>MUST be agreed with works promoter prior to application</a:t>
            </a:r>
          </a:p>
          <a:p>
            <a:endParaRPr lang="en-GB" dirty="0"/>
          </a:p>
          <a:p>
            <a:endParaRPr lang="en-GB" dirty="0"/>
          </a:p>
          <a:p>
            <a:endParaRPr lang="en-GB" dirty="0"/>
          </a:p>
          <a:p>
            <a:pPr lvl="1"/>
            <a:endParaRPr lang="en-GB" dirty="0"/>
          </a:p>
          <a:p>
            <a:endParaRPr lang="en-GB" dirty="0"/>
          </a:p>
          <a:p>
            <a:endParaRPr lang="en-GB" dirty="0"/>
          </a:p>
          <a:p>
            <a:endParaRPr lang="en-GB" dirty="0"/>
          </a:p>
          <a:p>
            <a:pPr marL="0" indent="0">
              <a:buNone/>
            </a:pPr>
            <a:endParaRPr lang="en-GB" dirty="0"/>
          </a:p>
        </p:txBody>
      </p:sp>
      <p:sp>
        <p:nvSpPr>
          <p:cNvPr id="2" name="Title 1"/>
          <p:cNvSpPr>
            <a:spLocks noGrp="1"/>
          </p:cNvSpPr>
          <p:nvPr>
            <p:ph type="title"/>
          </p:nvPr>
        </p:nvSpPr>
        <p:spPr>
          <a:xfrm>
            <a:off x="1981200" y="274638"/>
            <a:ext cx="7355160" cy="1143000"/>
          </a:xfrm>
        </p:spPr>
        <p:txBody>
          <a:bodyPr/>
          <a:lstStyle/>
          <a:p>
            <a:pPr algn="ctr"/>
            <a:r>
              <a:rPr lang="en-GB" dirty="0"/>
              <a:t>NCT13</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564" y="116632"/>
            <a:ext cx="10637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464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Blur radius="25"/>
                    </a14:imgEffect>
                    <a14:imgEffect>
                      <a14:saturation sat="50000"/>
                    </a14:imgEffect>
                  </a14:imgLayer>
                </a14:imgProps>
              </a:ext>
              <a:ext uri="{28A0092B-C50C-407E-A947-70E740481C1C}">
                <a14:useLocalDpi xmlns:a14="http://schemas.microsoft.com/office/drawing/2010/main" val="0"/>
              </a:ext>
            </a:extLst>
          </a:blip>
          <a:srcRect r="34894"/>
          <a:stretch/>
        </p:blipFill>
        <p:spPr>
          <a:xfrm>
            <a:off x="0" y="0"/>
            <a:ext cx="12192000" cy="6857999"/>
          </a:xfrm>
          <a:prstGeom prst="rect">
            <a:avLst/>
          </a:prstGeom>
          <a:effectLst>
            <a:reflection blurRad="1270000" stA="4000" endPos="11000" dist="50800" dir="5400000" sy="-100000" algn="bl" rotWithShape="0"/>
            <a:softEdge rad="114300"/>
          </a:effectLst>
        </p:spPr>
      </p:pic>
      <p:sp>
        <p:nvSpPr>
          <p:cNvPr id="3" name="Title 2"/>
          <p:cNvSpPr>
            <a:spLocks noGrp="1"/>
          </p:cNvSpPr>
          <p:nvPr>
            <p:ph type="title"/>
          </p:nvPr>
        </p:nvSpPr>
        <p:spPr/>
        <p:txBody>
          <a:bodyPr/>
          <a:lstStyle/>
          <a:p>
            <a:r>
              <a:rPr lang="en-GB" b="1" dirty="0" smtClean="0"/>
              <a:t>Authority Imposed Variations (AIVs)</a:t>
            </a:r>
            <a:endParaRPr lang="en-GB" b="1" dirty="0"/>
          </a:p>
        </p:txBody>
      </p:sp>
      <p:sp>
        <p:nvSpPr>
          <p:cNvPr id="4" name="Content Placeholder 3"/>
          <p:cNvSpPr>
            <a:spLocks noGrp="1"/>
          </p:cNvSpPr>
          <p:nvPr>
            <p:ph idx="1"/>
          </p:nvPr>
        </p:nvSpPr>
        <p:spPr/>
        <p:txBody>
          <a:bodyPr>
            <a:normAutofit/>
          </a:bodyPr>
          <a:lstStyle/>
          <a:p>
            <a:pPr algn="just"/>
            <a:r>
              <a:rPr lang="en-GB" sz="2600" b="1" dirty="0"/>
              <a:t>8.4 Authority Imposed Variation (AIV)</a:t>
            </a:r>
          </a:p>
          <a:p>
            <a:pPr algn="just"/>
            <a:r>
              <a:rPr lang="en-GB" dirty="0"/>
              <a:t>If a Permit Authority needs to make a change to a granted permit it can do so </a:t>
            </a:r>
            <a:r>
              <a:rPr lang="en-GB" dirty="0" smtClean="0"/>
              <a:t>by sending </a:t>
            </a:r>
            <a:r>
              <a:rPr lang="en-GB" dirty="0"/>
              <a:t>the promoter an Authority Imposed Variation (AIV</a:t>
            </a:r>
            <a:r>
              <a:rPr lang="en-GB" dirty="0" smtClean="0"/>
              <a:t>).</a:t>
            </a:r>
          </a:p>
          <a:p>
            <a:pPr algn="just"/>
            <a:r>
              <a:rPr lang="en-GB" dirty="0"/>
              <a:t>An AIV should only be sent where it is not possible to send another permit </a:t>
            </a:r>
            <a:r>
              <a:rPr lang="en-GB" dirty="0" smtClean="0"/>
              <a:t>response e.g</a:t>
            </a:r>
            <a:r>
              <a:rPr lang="en-GB" dirty="0"/>
              <a:t>. </a:t>
            </a:r>
            <a:r>
              <a:rPr lang="en-GB" dirty="0" smtClean="0"/>
              <a:t>Grant </a:t>
            </a:r>
            <a:r>
              <a:rPr lang="en-GB" dirty="0"/>
              <a:t>or PMR and should only be sent due to </a:t>
            </a:r>
            <a:r>
              <a:rPr lang="en-GB" i="1" dirty="0"/>
              <a:t>unforeseen</a:t>
            </a:r>
            <a:r>
              <a:rPr lang="en-GB" dirty="0"/>
              <a:t> circumstances once </a:t>
            </a:r>
            <a:r>
              <a:rPr lang="en-GB" dirty="0" smtClean="0"/>
              <a:t>a permit </a:t>
            </a:r>
            <a:r>
              <a:rPr lang="en-GB" dirty="0"/>
              <a:t>has been granted.</a:t>
            </a:r>
            <a:endParaRPr lang="en-GB" dirty="0" smtClean="0"/>
          </a:p>
          <a:p>
            <a:pPr algn="just"/>
            <a:r>
              <a:rPr lang="en-GB" dirty="0"/>
              <a:t>The reason for the AIV should be made clear. It is good practice and </a:t>
            </a:r>
            <a:r>
              <a:rPr lang="en-GB" dirty="0" smtClean="0"/>
              <a:t>highly recommended </a:t>
            </a:r>
            <a:r>
              <a:rPr lang="en-GB" dirty="0"/>
              <a:t>that an AIV is preceded by a </a:t>
            </a:r>
            <a:r>
              <a:rPr lang="en-GB" i="1" u="sng" dirty="0"/>
              <a:t>conversation</a:t>
            </a:r>
            <a:r>
              <a:rPr lang="en-GB" dirty="0"/>
              <a:t> with the works </a:t>
            </a:r>
            <a:r>
              <a:rPr lang="en-GB" dirty="0" smtClean="0"/>
              <a:t>promoter about </a:t>
            </a:r>
            <a:r>
              <a:rPr lang="en-GB" dirty="0"/>
              <a:t>the reason for the AIV.</a:t>
            </a:r>
            <a:endParaRPr lang="en-GB" dirty="0" smtClean="0"/>
          </a:p>
          <a:p>
            <a:endParaRPr lang="en-GB" dirty="0"/>
          </a:p>
        </p:txBody>
      </p:sp>
    </p:spTree>
    <p:extLst>
      <p:ext uri="{BB962C8B-B14F-4D97-AF65-F5344CB8AC3E}">
        <p14:creationId xmlns:p14="http://schemas.microsoft.com/office/powerpoint/2010/main" val="279605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Blur radius="25"/>
                    </a14:imgEffect>
                    <a14:imgEffect>
                      <a14:saturation sat="50000"/>
                    </a14:imgEffect>
                  </a14:imgLayer>
                </a14:imgProps>
              </a:ext>
              <a:ext uri="{28A0092B-C50C-407E-A947-70E740481C1C}">
                <a14:useLocalDpi xmlns:a14="http://schemas.microsoft.com/office/drawing/2010/main" val="0"/>
              </a:ext>
            </a:extLst>
          </a:blip>
          <a:srcRect r="34894"/>
          <a:stretch/>
        </p:blipFill>
        <p:spPr>
          <a:xfrm>
            <a:off x="0" y="0"/>
            <a:ext cx="12192000" cy="6857999"/>
          </a:xfrm>
          <a:prstGeom prst="rect">
            <a:avLst/>
          </a:prstGeom>
          <a:effectLst>
            <a:reflection stA="25000" endPos="65000" dist="50800" dir="5400000" sy="-100000" algn="bl" rotWithShape="0"/>
            <a:softEdge rad="114300"/>
          </a:effectLst>
        </p:spPr>
      </p:pic>
      <p:sp>
        <p:nvSpPr>
          <p:cNvPr id="3" name="Title 2"/>
          <p:cNvSpPr>
            <a:spLocks noGrp="1"/>
          </p:cNvSpPr>
          <p:nvPr>
            <p:ph type="title"/>
          </p:nvPr>
        </p:nvSpPr>
        <p:spPr/>
        <p:txBody>
          <a:bodyPr/>
          <a:lstStyle/>
          <a:p>
            <a:r>
              <a:rPr lang="en-GB" b="1" dirty="0" smtClean="0"/>
              <a:t>Revoke Permit </a:t>
            </a:r>
            <a:endParaRPr lang="en-GB" b="1" dirty="0"/>
          </a:p>
        </p:txBody>
      </p:sp>
      <p:sp>
        <p:nvSpPr>
          <p:cNvPr id="4" name="Content Placeholder 3"/>
          <p:cNvSpPr>
            <a:spLocks noGrp="1"/>
          </p:cNvSpPr>
          <p:nvPr>
            <p:ph idx="1"/>
          </p:nvPr>
        </p:nvSpPr>
        <p:spPr/>
        <p:txBody>
          <a:bodyPr>
            <a:normAutofit/>
          </a:bodyPr>
          <a:lstStyle/>
          <a:p>
            <a:pPr algn="just"/>
            <a:r>
              <a:rPr lang="en-GB" b="1" dirty="0"/>
              <a:t>8.5 Revocation of permits</a:t>
            </a:r>
          </a:p>
          <a:p>
            <a:pPr algn="just"/>
            <a:r>
              <a:rPr lang="en-GB" sz="3600" dirty="0"/>
              <a:t>Permits should only be revoked by the permit authority in exceptional or </a:t>
            </a:r>
            <a:r>
              <a:rPr lang="en-GB" sz="3600" dirty="0" smtClean="0"/>
              <a:t>unforeseen circumstances</a:t>
            </a:r>
            <a:r>
              <a:rPr lang="en-GB" sz="3600" dirty="0"/>
              <a:t>, </a:t>
            </a:r>
            <a:r>
              <a:rPr lang="en-GB" sz="3600" i="1" dirty="0"/>
              <a:t>repeated</a:t>
            </a:r>
            <a:r>
              <a:rPr lang="en-GB" sz="3600" dirty="0"/>
              <a:t> breach of conditions or safety issues</a:t>
            </a:r>
            <a:endParaRPr lang="en-GB" sz="3600" dirty="0" smtClean="0"/>
          </a:p>
          <a:p>
            <a:pPr algn="just"/>
            <a:r>
              <a:rPr lang="en-GB" sz="3600" dirty="0"/>
              <a:t>In such circumstances, the Authority should inform the works promoter </a:t>
            </a:r>
            <a:r>
              <a:rPr lang="en-GB" sz="3600" dirty="0" smtClean="0"/>
              <a:t>as soon </a:t>
            </a:r>
            <a:r>
              <a:rPr lang="en-GB" sz="3600" dirty="0"/>
              <a:t>as possible and </a:t>
            </a:r>
            <a:r>
              <a:rPr lang="en-GB" sz="3600" i="1" u="sng" dirty="0"/>
              <a:t>explain the </a:t>
            </a:r>
            <a:r>
              <a:rPr lang="en-GB" sz="3600" i="1" u="sng" dirty="0" smtClean="0"/>
              <a:t>reason</a:t>
            </a:r>
            <a:r>
              <a:rPr lang="en-GB" sz="3600" i="1" dirty="0" smtClean="0"/>
              <a:t> </a:t>
            </a:r>
            <a:r>
              <a:rPr lang="en-GB" sz="3600" dirty="0" smtClean="0"/>
              <a:t>for </a:t>
            </a:r>
            <a:r>
              <a:rPr lang="en-GB" sz="3600" dirty="0"/>
              <a:t>the revocation</a:t>
            </a:r>
          </a:p>
        </p:txBody>
      </p:sp>
    </p:spTree>
    <p:extLst>
      <p:ext uri="{BB962C8B-B14F-4D97-AF65-F5344CB8AC3E}">
        <p14:creationId xmlns:p14="http://schemas.microsoft.com/office/powerpoint/2010/main" val="401308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Blur radius="25"/>
                    </a14:imgEffect>
                    <a14:imgEffect>
                      <a14:saturation sat="50000"/>
                    </a14:imgEffect>
                  </a14:imgLayer>
                </a14:imgProps>
              </a:ext>
              <a:ext uri="{28A0092B-C50C-407E-A947-70E740481C1C}">
                <a14:useLocalDpi xmlns:a14="http://schemas.microsoft.com/office/drawing/2010/main" val="0"/>
              </a:ext>
            </a:extLst>
          </a:blip>
          <a:srcRect r="34894"/>
          <a:stretch/>
        </p:blipFill>
        <p:spPr>
          <a:xfrm>
            <a:off x="0" y="0"/>
            <a:ext cx="12192000" cy="6857999"/>
          </a:xfrm>
          <a:prstGeom prst="rect">
            <a:avLst/>
          </a:prstGeom>
          <a:effectLst>
            <a:reflection stA="25000" endPos="65000" dist="50800" dir="5400000" sy="-100000" algn="bl" rotWithShape="0"/>
            <a:softEdge rad="114300"/>
          </a:effectLst>
        </p:spPr>
      </p:pic>
      <p:sp>
        <p:nvSpPr>
          <p:cNvPr id="3" name="Title 2"/>
          <p:cNvSpPr>
            <a:spLocks noGrp="1"/>
          </p:cNvSpPr>
          <p:nvPr>
            <p:ph type="title"/>
          </p:nvPr>
        </p:nvSpPr>
        <p:spPr>
          <a:xfrm>
            <a:off x="838200" y="365125"/>
            <a:ext cx="10515600" cy="990709"/>
          </a:xfrm>
        </p:spPr>
        <p:txBody>
          <a:bodyPr/>
          <a:lstStyle/>
          <a:p>
            <a:r>
              <a:rPr lang="en-GB" b="1" dirty="0" smtClean="0"/>
              <a:t>Carriageway Incursion</a:t>
            </a:r>
            <a:endParaRPr lang="en-GB" b="1" dirty="0"/>
          </a:p>
        </p:txBody>
      </p:sp>
      <p:sp>
        <p:nvSpPr>
          <p:cNvPr id="4" name="Content Placeholder 3"/>
          <p:cNvSpPr>
            <a:spLocks noGrp="1"/>
          </p:cNvSpPr>
          <p:nvPr>
            <p:ph idx="1"/>
          </p:nvPr>
        </p:nvSpPr>
        <p:spPr>
          <a:xfrm>
            <a:off x="838200" y="1644648"/>
            <a:ext cx="10515600" cy="5213352"/>
          </a:xfrm>
        </p:spPr>
        <p:txBody>
          <a:bodyPr>
            <a:normAutofit fontScale="92500"/>
          </a:bodyPr>
          <a:lstStyle/>
          <a:p>
            <a:r>
              <a:rPr lang="en-GB" b="1" dirty="0"/>
              <a:t>No carriageway incursion </a:t>
            </a:r>
            <a:r>
              <a:rPr lang="en-GB" dirty="0"/>
              <a:t>– This should be utilised when all of the works are undertaken outside the parameters of the carriageway (i.e. wholly within the footway, footpath or verge etc.) </a:t>
            </a:r>
          </a:p>
          <a:p>
            <a:r>
              <a:rPr lang="en-GB" b="1" dirty="0"/>
              <a:t>Some carriageway incursion </a:t>
            </a:r>
            <a:r>
              <a:rPr lang="en-GB" dirty="0"/>
              <a:t>– This should be utilised when some part of the works has an impact on traffic in the carriageway, including the parking of works vehicles where there are restrictions imposed (yellow lines etc.), excavations or signing, lighting and guarding and the incursion does not warrant the use of any of the </a:t>
            </a:r>
            <a:r>
              <a:rPr lang="en-GB" dirty="0" smtClean="0"/>
              <a:t>more </a:t>
            </a:r>
            <a:r>
              <a:rPr lang="en-GB" dirty="0"/>
              <a:t>severe traffic management </a:t>
            </a:r>
            <a:r>
              <a:rPr lang="en-GB" dirty="0" smtClean="0"/>
              <a:t>methods</a:t>
            </a:r>
            <a:endParaRPr lang="en-GB" dirty="0"/>
          </a:p>
          <a:p>
            <a:r>
              <a:rPr lang="en-GB" dirty="0" smtClean="0"/>
              <a:t>In </a:t>
            </a:r>
            <a:r>
              <a:rPr lang="en-GB" dirty="0"/>
              <a:t>all of the above situations, the deployment of a mandatory directional arrow sign (diag. 610 TSRDG 16) will be required. Deployment of this sign should be the trigger for identifying some carriageway incursion. </a:t>
            </a:r>
            <a:endParaRPr lang="en-GB" dirty="0" smtClean="0"/>
          </a:p>
          <a:p>
            <a:r>
              <a:rPr lang="en-GB" dirty="0" smtClean="0">
                <a:hlinkClick r:id="rId5" action="ppaction://hlinkfile"/>
              </a:rPr>
              <a:t>HAUC UK Carriageway Incursion</a:t>
            </a:r>
            <a:endParaRPr lang="en-GB" dirty="0" smtClean="0"/>
          </a:p>
          <a:p>
            <a:endParaRPr lang="en-GB" dirty="0"/>
          </a:p>
        </p:txBody>
      </p:sp>
    </p:spTree>
    <p:extLst>
      <p:ext uri="{BB962C8B-B14F-4D97-AF65-F5344CB8AC3E}">
        <p14:creationId xmlns:p14="http://schemas.microsoft.com/office/powerpoint/2010/main" val="31164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Blur radius="25"/>
                    </a14:imgEffect>
                    <a14:imgEffect>
                      <a14:saturation sat="50000"/>
                    </a14:imgEffect>
                  </a14:imgLayer>
                </a14:imgProps>
              </a:ext>
              <a:ext uri="{28A0092B-C50C-407E-A947-70E740481C1C}">
                <a14:useLocalDpi xmlns:a14="http://schemas.microsoft.com/office/drawing/2010/main" val="0"/>
              </a:ext>
            </a:extLst>
          </a:blip>
          <a:srcRect r="34894"/>
          <a:stretch/>
        </p:blipFill>
        <p:spPr>
          <a:xfrm>
            <a:off x="0" y="0"/>
            <a:ext cx="12192000" cy="6857999"/>
          </a:xfrm>
          <a:prstGeom prst="rect">
            <a:avLst/>
          </a:prstGeom>
          <a:effectLst>
            <a:reflection stA="25000" endPos="65000" dist="50800" dir="5400000" sy="-100000" algn="bl" rotWithShape="0"/>
            <a:softEdge rad="114300"/>
          </a:effectLst>
        </p:spPr>
      </p:pic>
      <p:sp>
        <p:nvSpPr>
          <p:cNvPr id="3" name="Title 2"/>
          <p:cNvSpPr>
            <a:spLocks noGrp="1"/>
          </p:cNvSpPr>
          <p:nvPr>
            <p:ph type="title"/>
          </p:nvPr>
        </p:nvSpPr>
        <p:spPr/>
        <p:txBody>
          <a:bodyPr>
            <a:normAutofit/>
          </a:bodyPr>
          <a:lstStyle/>
          <a:p>
            <a:r>
              <a:rPr lang="en-GB" sz="4800" b="1" dirty="0" smtClean="0"/>
              <a:t>If You Take Anything Away…</a:t>
            </a:r>
            <a:endParaRPr lang="en-GB" sz="4800" b="1" dirty="0"/>
          </a:p>
        </p:txBody>
      </p:sp>
      <p:sp>
        <p:nvSpPr>
          <p:cNvPr id="4" name="Content Placeholder 3"/>
          <p:cNvSpPr>
            <a:spLocks noGrp="1"/>
          </p:cNvSpPr>
          <p:nvPr>
            <p:ph idx="1"/>
          </p:nvPr>
        </p:nvSpPr>
        <p:spPr/>
        <p:txBody>
          <a:bodyPr>
            <a:normAutofit/>
          </a:bodyPr>
          <a:lstStyle/>
          <a:p>
            <a:r>
              <a:rPr lang="en-GB" sz="4000" dirty="0" smtClean="0"/>
              <a:t>You are enablers</a:t>
            </a:r>
          </a:p>
          <a:p>
            <a:r>
              <a:rPr lang="en-GB" sz="4000" dirty="0" smtClean="0"/>
              <a:t>Less is More</a:t>
            </a:r>
          </a:p>
          <a:p>
            <a:r>
              <a:rPr lang="en-GB" sz="4000" dirty="0" smtClean="0"/>
              <a:t>Important Information</a:t>
            </a:r>
          </a:p>
          <a:p>
            <a:r>
              <a:rPr lang="en-GB" sz="4000" dirty="0" smtClean="0"/>
              <a:t>Use the Guidance</a:t>
            </a:r>
          </a:p>
          <a:p>
            <a:r>
              <a:rPr lang="en-GB" sz="4000" dirty="0" smtClean="0"/>
              <a:t>Communicate</a:t>
            </a:r>
          </a:p>
          <a:p>
            <a:r>
              <a:rPr lang="en-GB" sz="4000" dirty="0" smtClean="0"/>
              <a:t>Trust</a:t>
            </a:r>
          </a:p>
          <a:p>
            <a:endParaRPr lang="en-GB" dirty="0" smtClean="0"/>
          </a:p>
          <a:p>
            <a:endParaRPr lang="en-GB" dirty="0"/>
          </a:p>
        </p:txBody>
      </p:sp>
    </p:spTree>
    <p:extLst>
      <p:ext uri="{BB962C8B-B14F-4D97-AF65-F5344CB8AC3E}">
        <p14:creationId xmlns:p14="http://schemas.microsoft.com/office/powerpoint/2010/main" val="288097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Blur radius="25"/>
                    </a14:imgEffect>
                    <a14:imgEffect>
                      <a14:saturation sat="50000"/>
                    </a14:imgEffect>
                  </a14:imgLayer>
                </a14:imgProps>
              </a:ext>
              <a:ext uri="{28A0092B-C50C-407E-A947-70E740481C1C}">
                <a14:useLocalDpi xmlns:a14="http://schemas.microsoft.com/office/drawing/2010/main" val="0"/>
              </a:ext>
            </a:extLst>
          </a:blip>
          <a:srcRect r="34894"/>
          <a:stretch/>
        </p:blipFill>
        <p:spPr>
          <a:xfrm>
            <a:off x="0" y="0"/>
            <a:ext cx="12192000" cy="6857999"/>
          </a:xfrm>
          <a:prstGeom prst="rect">
            <a:avLst/>
          </a:prstGeom>
          <a:effectLst>
            <a:reflection blurRad="1270000" stA="4000" endPos="11000" dist="50800" dir="5400000" sy="-100000" algn="bl" rotWithShape="0"/>
            <a:softEdge rad="114300"/>
          </a:effectLst>
        </p:spPr>
      </p:pic>
      <p:sp>
        <p:nvSpPr>
          <p:cNvPr id="3" name="Title 2"/>
          <p:cNvSpPr>
            <a:spLocks noGrp="1"/>
          </p:cNvSpPr>
          <p:nvPr>
            <p:ph type="title"/>
          </p:nvPr>
        </p:nvSpPr>
        <p:spPr/>
        <p:txBody>
          <a:bodyPr/>
          <a:lstStyle/>
          <a:p>
            <a:pPr algn="ctr"/>
            <a:r>
              <a:rPr lang="en-GB" b="1" dirty="0" smtClean="0"/>
              <a:t>Analysis of Permit Applications (PAs) &amp; Permit Modifications/Refusals</a:t>
            </a:r>
            <a:endParaRPr lang="en-GB" b="1" dirty="0"/>
          </a:p>
        </p:txBody>
      </p:sp>
      <p:sp>
        <p:nvSpPr>
          <p:cNvPr id="4" name="Content Placeholder 3"/>
          <p:cNvSpPr>
            <a:spLocks noGrp="1"/>
          </p:cNvSpPr>
          <p:nvPr>
            <p:ph idx="1"/>
          </p:nvPr>
        </p:nvSpPr>
        <p:spPr>
          <a:xfrm>
            <a:off x="838200" y="1825624"/>
            <a:ext cx="10792968" cy="5032375"/>
          </a:xfrm>
        </p:spPr>
        <p:txBody>
          <a:bodyPr>
            <a:normAutofit/>
          </a:bodyPr>
          <a:lstStyle/>
          <a:p>
            <a:pPr algn="just"/>
            <a:r>
              <a:rPr lang="en-GB" dirty="0" smtClean="0"/>
              <a:t>NCT06a: to maintain 1.2m on the footway</a:t>
            </a:r>
          </a:p>
          <a:p>
            <a:pPr algn="just"/>
            <a:r>
              <a:rPr lang="en-GB" dirty="0" smtClean="0"/>
              <a:t>NCT07a: apply for road closure (in both applications and PMRs)</a:t>
            </a:r>
          </a:p>
          <a:p>
            <a:pPr algn="just"/>
            <a:r>
              <a:rPr lang="en-GB" dirty="0" smtClean="0"/>
              <a:t>NCT08a: included in applications (and in PMRs) to state same as in TM field</a:t>
            </a:r>
          </a:p>
          <a:p>
            <a:pPr algn="just"/>
            <a:r>
              <a:rPr lang="en-GB" dirty="0" smtClean="0"/>
              <a:t>NCT08b: manual control 7am-7pm as road is traffic sensitive</a:t>
            </a:r>
          </a:p>
          <a:p>
            <a:pPr algn="just"/>
            <a:r>
              <a:rPr lang="en-GB" dirty="0" smtClean="0"/>
              <a:t>NCT09a: Applied to Immediate Activities as AIVs </a:t>
            </a:r>
          </a:p>
          <a:p>
            <a:pPr algn="just"/>
            <a:r>
              <a:rPr lang="en-GB" dirty="0"/>
              <a:t>NCT11b: letter drop to shops/businesses in works </a:t>
            </a:r>
            <a:r>
              <a:rPr lang="en-GB" dirty="0" smtClean="0"/>
              <a:t>vicinity; or for disconnection of feeder to advertising hoarding or Street Light</a:t>
            </a:r>
          </a:p>
          <a:p>
            <a:pPr algn="just"/>
            <a:r>
              <a:rPr lang="en-GB" dirty="0" smtClean="0"/>
              <a:t>NCT13</a:t>
            </a:r>
            <a:r>
              <a:rPr lang="en-GB" dirty="0"/>
              <a:t>: specialist materials not to be left on </a:t>
            </a:r>
            <a:r>
              <a:rPr lang="en-GB" dirty="0" smtClean="0"/>
              <a:t>site</a:t>
            </a:r>
          </a:p>
          <a:p>
            <a:pPr algn="just"/>
            <a:r>
              <a:rPr lang="en-GB" dirty="0" smtClean="0"/>
              <a:t>Refusal or PMR containing “Essential NCTs omitted…”</a:t>
            </a:r>
          </a:p>
          <a:p>
            <a:endParaRPr lang="en-GB" dirty="0"/>
          </a:p>
        </p:txBody>
      </p:sp>
    </p:spTree>
    <p:extLst>
      <p:ext uri="{BB962C8B-B14F-4D97-AF65-F5344CB8AC3E}">
        <p14:creationId xmlns:p14="http://schemas.microsoft.com/office/powerpoint/2010/main" val="218081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DC59-AE8D-4714-A01F-9F83818D5E88}"/>
              </a:ext>
            </a:extLst>
          </p:cNvPr>
          <p:cNvSpPr>
            <a:spLocks noGrp="1"/>
          </p:cNvSpPr>
          <p:nvPr>
            <p:ph type="ctrTitle"/>
          </p:nvPr>
        </p:nvSpPr>
        <p:spPr>
          <a:xfrm>
            <a:off x="6789743" y="2442411"/>
            <a:ext cx="4996329" cy="2024404"/>
          </a:xfrm>
        </p:spPr>
        <p:txBody>
          <a:bodyPr>
            <a:normAutofit/>
          </a:bodyPr>
          <a:lstStyle/>
          <a:p>
            <a:r>
              <a:rPr lang="en-US" sz="2900" b="1" dirty="0">
                <a:solidFill>
                  <a:srgbClr val="FFFFFF"/>
                </a:solidFill>
              </a:rPr>
              <a:t>HAUC(England) Guidance</a:t>
            </a:r>
            <a:br>
              <a:rPr lang="en-US" sz="2900" b="1" dirty="0">
                <a:solidFill>
                  <a:srgbClr val="FFFFFF"/>
                </a:solidFill>
              </a:rPr>
            </a:br>
            <a:r>
              <a:rPr lang="en-US" sz="2900" b="1" dirty="0">
                <a:solidFill>
                  <a:srgbClr val="FFFFFF"/>
                </a:solidFill>
              </a:rPr>
              <a:t>Operation of Permit Schemes</a:t>
            </a:r>
            <a:br>
              <a:rPr lang="en-US" sz="2900" b="1" dirty="0">
                <a:solidFill>
                  <a:srgbClr val="FFFFFF"/>
                </a:solidFill>
              </a:rPr>
            </a:br>
            <a:r>
              <a:rPr lang="en-US" sz="2900" b="1" dirty="0">
                <a:solidFill>
                  <a:srgbClr val="FFFFFF"/>
                </a:solidFill>
              </a:rPr>
              <a:t>(</a:t>
            </a:r>
            <a:r>
              <a:rPr lang="en-US" sz="2900" b="1" dirty="0" err="1">
                <a:solidFill>
                  <a:srgbClr val="FFFFFF"/>
                </a:solidFill>
              </a:rPr>
              <a:t>inc.</a:t>
            </a:r>
            <a:r>
              <a:rPr lang="en-US" sz="2900" b="1" dirty="0">
                <a:solidFill>
                  <a:srgbClr val="FFFFFF"/>
                </a:solidFill>
              </a:rPr>
              <a:t> Permit Condition Text)</a:t>
            </a:r>
            <a:br>
              <a:rPr lang="en-US" sz="2900" b="1" dirty="0">
                <a:solidFill>
                  <a:srgbClr val="FFFFFF"/>
                </a:solidFill>
              </a:rPr>
            </a:br>
            <a:endParaRPr lang="en-GB" sz="2900" dirty="0">
              <a:solidFill>
                <a:srgbClr val="FFFFFF"/>
              </a:solidFill>
            </a:endParaRPr>
          </a:p>
        </p:txBody>
      </p:sp>
      <p:pic>
        <p:nvPicPr>
          <p:cNvPr id="4" name="Picture 3" descr="image001">
            <a:extLst>
              <a:ext uri="{FF2B5EF4-FFF2-40B4-BE49-F238E27FC236}">
                <a16:creationId xmlns:a16="http://schemas.microsoft.com/office/drawing/2014/main" id="{334752AE-4F50-4D65-9230-075A12D616A4}"/>
              </a:ext>
            </a:extLst>
          </p:cNvPr>
          <p:cNvPicPr/>
          <p:nvPr/>
        </p:nvPicPr>
        <p:blipFill rotWithShape="1">
          <a:blip r:embed="rId2" cstate="print">
            <a:extLst>
              <a:ext uri="{28A0092B-C50C-407E-A947-70E740481C1C}">
                <a14:useLocalDpi xmlns:a14="http://schemas.microsoft.com/office/drawing/2010/main" val="0"/>
              </a:ext>
            </a:extLst>
          </a:blip>
          <a:srcRect t="17945" b="5974"/>
          <a:stretch/>
        </p:blipFill>
        <p:spPr bwMode="auto">
          <a:xfrm>
            <a:off x="979870" y="2"/>
            <a:ext cx="6069184"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noFill/>
          <a:extLst/>
        </p:spPr>
      </p:pic>
      <p:pic>
        <p:nvPicPr>
          <p:cNvPr id="5" name="Picture 4">
            <a:extLst>
              <a:ext uri="{FF2B5EF4-FFF2-40B4-BE49-F238E27FC236}">
                <a16:creationId xmlns:a16="http://schemas.microsoft.com/office/drawing/2014/main" id="{E8C3E0B8-CB10-4E40-B4B6-2921D905C1E6}"/>
              </a:ext>
            </a:extLst>
          </p:cNvPr>
          <p:cNvPicPr>
            <a:picLocks noChangeAspect="1"/>
          </p:cNvPicPr>
          <p:nvPr/>
        </p:nvPicPr>
        <p:blipFill rotWithShape="1">
          <a:blip r:embed="rId3"/>
          <a:srcRect t="17659" r="2" b="4236"/>
          <a:stretch/>
        </p:blipFill>
        <p:spPr>
          <a:xfrm>
            <a:off x="1" y="3120244"/>
            <a:ext cx="5001415"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
        <p:nvSpPr>
          <p:cNvPr id="6" name="TextBox 5">
            <a:extLst>
              <a:ext uri="{FF2B5EF4-FFF2-40B4-BE49-F238E27FC236}">
                <a16:creationId xmlns:a16="http://schemas.microsoft.com/office/drawing/2014/main" id="{C018872B-0EAE-4975-94C9-D5294F3D01EC}"/>
              </a:ext>
            </a:extLst>
          </p:cNvPr>
          <p:cNvSpPr txBox="1"/>
          <p:nvPr/>
        </p:nvSpPr>
        <p:spPr>
          <a:xfrm>
            <a:off x="7049055" y="5663381"/>
            <a:ext cx="4472386" cy="646331"/>
          </a:xfrm>
          <a:prstGeom prst="rect">
            <a:avLst/>
          </a:prstGeom>
          <a:noFill/>
        </p:spPr>
        <p:txBody>
          <a:bodyPr wrap="square" rtlCol="0">
            <a:spAutoFit/>
          </a:bodyPr>
          <a:lstStyle/>
          <a:p>
            <a:pPr algn="r"/>
            <a:r>
              <a:rPr lang="en-GB" dirty="0"/>
              <a:t>David Latham</a:t>
            </a:r>
          </a:p>
          <a:p>
            <a:pPr algn="r"/>
            <a:r>
              <a:rPr lang="en-GB" dirty="0"/>
              <a:t>Joint Chair HAUC (England)</a:t>
            </a:r>
          </a:p>
        </p:txBody>
      </p:sp>
    </p:spTree>
    <p:extLst>
      <p:ext uri="{BB962C8B-B14F-4D97-AF65-F5344CB8AC3E}">
        <p14:creationId xmlns:p14="http://schemas.microsoft.com/office/powerpoint/2010/main" val="3023379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523364" cy="1143000"/>
          </a:xfrm>
        </p:spPr>
        <p:txBody>
          <a:bodyPr/>
          <a:lstStyle/>
          <a:p>
            <a:pPr algn="ctr"/>
            <a:r>
              <a:rPr lang="en-GB" dirty="0"/>
              <a:t>Foreword</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40452" y="1988840"/>
            <a:ext cx="2847600" cy="187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88088" y="4158381"/>
            <a:ext cx="2952328" cy="1200329"/>
          </a:xfrm>
          <a:prstGeom prst="rect">
            <a:avLst/>
          </a:prstGeom>
        </p:spPr>
        <p:txBody>
          <a:bodyPr wrap="square">
            <a:spAutoFit/>
          </a:bodyPr>
          <a:lstStyle/>
          <a:p>
            <a:pPr algn="ctr"/>
            <a:r>
              <a:rPr lang="en-US" dirty="0"/>
              <a:t>Andrew Jones MP</a:t>
            </a:r>
          </a:p>
          <a:p>
            <a:pPr algn="ctr"/>
            <a:r>
              <a:rPr lang="en-US" dirty="0"/>
              <a:t>Parliamentary Under Secretary of state for Transport</a:t>
            </a:r>
            <a:endParaRPr lang="en-GB" dirty="0"/>
          </a:p>
        </p:txBody>
      </p:sp>
      <p:sp>
        <p:nvSpPr>
          <p:cNvPr id="5" name="Rectangle 4"/>
          <p:cNvSpPr/>
          <p:nvPr/>
        </p:nvSpPr>
        <p:spPr>
          <a:xfrm>
            <a:off x="2035629" y="1862354"/>
            <a:ext cx="4708443" cy="3416320"/>
          </a:xfrm>
          <a:prstGeom prst="rect">
            <a:avLst/>
          </a:prstGeom>
        </p:spPr>
        <p:txBody>
          <a:bodyPr wrap="square">
            <a:spAutoFit/>
          </a:bodyPr>
          <a:lstStyle/>
          <a:p>
            <a:pPr algn="ctr"/>
            <a:r>
              <a:rPr lang="en-US" i="1" dirty="0"/>
              <a:t>“I support the introduction of well-developed and reasonably operated permit schemes as the best means of proactively managing the road network, essential to support the country’s economy. </a:t>
            </a:r>
          </a:p>
          <a:p>
            <a:pPr algn="ctr"/>
            <a:r>
              <a:rPr lang="en-US" i="1" dirty="0"/>
              <a:t>I am pleased to see how many authorities have seized the opportunity to introduce such a scheme, and would like to see more. </a:t>
            </a:r>
          </a:p>
          <a:p>
            <a:pPr algn="ctr"/>
            <a:r>
              <a:rPr lang="en-US" i="1" dirty="0"/>
              <a:t>I applaud the</a:t>
            </a:r>
          </a:p>
          <a:p>
            <a:pPr algn="ctr"/>
            <a:r>
              <a:rPr lang="en-US" i="1" dirty="0"/>
              <a:t>work undertaken by HAUC (England) to produce this practical day to day operational guidance to support schemes.”</a:t>
            </a:r>
            <a:endParaRPr lang="en-GB" i="1" dirty="0"/>
          </a:p>
        </p:txBody>
      </p:sp>
    </p:spTree>
    <p:extLst>
      <p:ext uri="{BB962C8B-B14F-4D97-AF65-F5344CB8AC3E}">
        <p14:creationId xmlns:p14="http://schemas.microsoft.com/office/powerpoint/2010/main" val="384531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44F3ED-CA5F-4439-A7D1-95FE8AD87E80}"/>
              </a:ext>
            </a:extLst>
          </p:cNvPr>
          <p:cNvSpPr>
            <a:spLocks noGrp="1"/>
          </p:cNvSpPr>
          <p:nvPr>
            <p:ph idx="1"/>
          </p:nvPr>
        </p:nvSpPr>
        <p:spPr>
          <a:xfrm>
            <a:off x="838200" y="265814"/>
            <a:ext cx="6636488" cy="5911149"/>
          </a:xfrm>
        </p:spPr>
        <p:txBody>
          <a:bodyPr>
            <a:normAutofit/>
          </a:bodyPr>
          <a:lstStyle/>
          <a:p>
            <a:pPr marL="0" indent="0" algn="ctr">
              <a:buNone/>
            </a:pPr>
            <a:r>
              <a:rPr lang="en-GB"/>
              <a:t>The best outcomes from permit schemes can be achieved where Works Promoters and Permit Authorities work together to achieve the common objective of planning and implementing work effectively so that it has the least possible impact on highway users. Permits provide a powerful tool to help achieve this.</a:t>
            </a:r>
          </a:p>
          <a:p>
            <a:pPr marL="0" indent="0">
              <a:buNone/>
            </a:pPr>
            <a:r>
              <a:rPr lang="en-GB" i="1"/>
              <a:t>Peter Loft and David Latham </a:t>
            </a:r>
          </a:p>
          <a:p>
            <a:pPr marL="0" indent="0">
              <a:buNone/>
            </a:pPr>
            <a:endParaRPr lang="en-GB" i="1"/>
          </a:p>
          <a:p>
            <a:pPr marL="0" indent="0">
              <a:buNone/>
            </a:pPr>
            <a:r>
              <a:rPr lang="en-GB"/>
              <a:t>this document sets out the </a:t>
            </a:r>
            <a:r>
              <a:rPr lang="en-GB">
                <a:highlight>
                  <a:srgbClr val="FFFF00"/>
                </a:highlight>
              </a:rPr>
              <a:t>expectations of HAUC England and the Department for Transport</a:t>
            </a:r>
            <a:r>
              <a:rPr lang="en-GB"/>
              <a:t> for the operation of permit schemes.</a:t>
            </a:r>
            <a:endParaRPr lang="en-GB" dirty="0"/>
          </a:p>
        </p:txBody>
      </p:sp>
      <p:pic>
        <p:nvPicPr>
          <p:cNvPr id="4" name="Picture 2" descr="9230cac5-94b3-403c-930d-444713fe9ecd@eurprd05">
            <a:extLst>
              <a:ext uri="{FF2B5EF4-FFF2-40B4-BE49-F238E27FC236}">
                <a16:creationId xmlns:a16="http://schemas.microsoft.com/office/drawing/2014/main" id="{C4BF0162-D8F2-4CC7-9A70-46ABCECD17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634103" y="1243739"/>
            <a:ext cx="2319828" cy="1739872"/>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
            <a:extLst>
              <a:ext uri="{FF2B5EF4-FFF2-40B4-BE49-F238E27FC236}">
                <a16:creationId xmlns:a16="http://schemas.microsoft.com/office/drawing/2014/main" id="{9FC2FC28-82CB-4857-B93A-4B7EDCA6E5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4081" y="3617867"/>
            <a:ext cx="1739872" cy="2158467"/>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a:extLst>
              <a:ext uri="{FF2B5EF4-FFF2-40B4-BE49-F238E27FC236}">
                <a16:creationId xmlns:a16="http://schemas.microsoft.com/office/drawing/2014/main" id="{7913AD51-FCB9-4FDF-BDF2-02624F5299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7383" y="5471653"/>
            <a:ext cx="1232833" cy="118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379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9C38-40DF-42A8-995F-05106E709822}"/>
              </a:ext>
            </a:extLst>
          </p:cNvPr>
          <p:cNvSpPr>
            <a:spLocks noGrp="1"/>
          </p:cNvSpPr>
          <p:nvPr>
            <p:ph type="title"/>
          </p:nvPr>
        </p:nvSpPr>
        <p:spPr/>
        <p:txBody>
          <a:bodyPr/>
          <a:lstStyle/>
          <a:p>
            <a:r>
              <a:rPr lang="en-GB" dirty="0"/>
              <a:t>Some wise words</a:t>
            </a:r>
          </a:p>
        </p:txBody>
      </p:sp>
      <p:sp>
        <p:nvSpPr>
          <p:cNvPr id="3" name="Content Placeholder 2">
            <a:extLst>
              <a:ext uri="{FF2B5EF4-FFF2-40B4-BE49-F238E27FC236}">
                <a16:creationId xmlns:a16="http://schemas.microsoft.com/office/drawing/2014/main" id="{EAF24D7B-6CDB-4932-9111-C7FCF7B56EE5}"/>
              </a:ext>
            </a:extLst>
          </p:cNvPr>
          <p:cNvSpPr>
            <a:spLocks noGrp="1"/>
          </p:cNvSpPr>
          <p:nvPr>
            <p:ph idx="1"/>
          </p:nvPr>
        </p:nvSpPr>
        <p:spPr/>
        <p:txBody>
          <a:bodyPr>
            <a:normAutofit fontScale="92500"/>
          </a:bodyPr>
          <a:lstStyle/>
          <a:p>
            <a:pPr marL="0" indent="0">
              <a:buNone/>
            </a:pPr>
            <a:r>
              <a:rPr lang="en-GB" dirty="0"/>
              <a:t>Conditions play an important part within the permitting process and the guidance given within this document defines when and how conditions should be applied and how these should be communicated. It also offers to allay any misinterpretation of conditions by giving clear examples of </a:t>
            </a:r>
            <a:r>
              <a:rPr lang="en-GB" dirty="0">
                <a:highlight>
                  <a:srgbClr val="FFFF00"/>
                </a:highlight>
              </a:rPr>
              <a:t>when appropriate conditions should be used and when existing legislation is sufficient to enable works are deployed in a safe manner</a:t>
            </a:r>
            <a:r>
              <a:rPr lang="en-GB" dirty="0"/>
              <a:t>.</a:t>
            </a:r>
          </a:p>
          <a:p>
            <a:pPr marL="0" indent="0">
              <a:buNone/>
            </a:pPr>
            <a:r>
              <a:rPr lang="en-GB" b="1" dirty="0"/>
              <a:t>Part II: Guidance on the Use of National Condition Text</a:t>
            </a:r>
          </a:p>
          <a:p>
            <a:pPr marL="0" indent="0">
              <a:buNone/>
            </a:pPr>
            <a:r>
              <a:rPr lang="en-GB" dirty="0"/>
              <a:t>The purpose of this part of the HAUC England guidance document is to help you </a:t>
            </a:r>
            <a:r>
              <a:rPr lang="en-GB" dirty="0">
                <a:highlight>
                  <a:srgbClr val="FFFF00"/>
                </a:highlight>
              </a:rPr>
              <a:t>effectively and proportionately use permit conditions </a:t>
            </a:r>
            <a:r>
              <a:rPr lang="en-GB" dirty="0"/>
              <a:t>to mitigate the impact of street and road works on those affected by them in their daily lives.</a:t>
            </a:r>
          </a:p>
          <a:p>
            <a:endParaRPr lang="en-GB" dirty="0"/>
          </a:p>
        </p:txBody>
      </p:sp>
    </p:spTree>
    <p:extLst>
      <p:ext uri="{BB962C8B-B14F-4D97-AF65-F5344CB8AC3E}">
        <p14:creationId xmlns:p14="http://schemas.microsoft.com/office/powerpoint/2010/main" val="3476009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D2E8C7B-8130-456F-B02E-A944A8F1F17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2929" r="4766" b="-1"/>
          <a:stretch/>
        </p:blipFill>
        <p:spPr>
          <a:xfrm>
            <a:off x="693692" y="643466"/>
            <a:ext cx="5194265" cy="5571066"/>
          </a:xfrm>
          <a:prstGeom prst="rect">
            <a:avLst/>
          </a:prstGeom>
        </p:spPr>
      </p:pic>
      <p:pic>
        <p:nvPicPr>
          <p:cNvPr id="7" name="Content Placeholder 4">
            <a:extLst>
              <a:ext uri="{FF2B5EF4-FFF2-40B4-BE49-F238E27FC236}">
                <a16:creationId xmlns:a16="http://schemas.microsoft.com/office/drawing/2014/main" id="{30D4455B-4DDC-4C35-886C-BC709D28C407}"/>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6512580" y="643467"/>
            <a:ext cx="4777189" cy="5571066"/>
          </a:xfrm>
          <a:prstGeom prst="rect">
            <a:avLst/>
          </a:prstGeom>
        </p:spPr>
      </p:pic>
    </p:spTree>
    <p:extLst>
      <p:ext uri="{BB962C8B-B14F-4D97-AF65-F5344CB8AC3E}">
        <p14:creationId xmlns:p14="http://schemas.microsoft.com/office/powerpoint/2010/main" val="143513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5BD2F5D-AEAD-4630-9E98-4107FC4D2653}" vid="{C069E72D-2C4B-4585-AC78-9FDF68BFD4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16195</TotalTime>
  <Words>3256</Words>
  <Application>Microsoft Office PowerPoint</Application>
  <PresentationFormat>Widescreen</PresentationFormat>
  <Paragraphs>346</Paragraphs>
  <Slides>34</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Theme1</vt:lpstr>
      <vt:lpstr>Welcome – SEHAUC National Conditions Re-Brief Nov 2018</vt:lpstr>
      <vt:lpstr>Programme</vt:lpstr>
      <vt:lpstr>Operational Guidance for Permit Schemes &amp; use of National Conditions Text (NCT)</vt:lpstr>
      <vt:lpstr>Analysis of Permit Applications (PAs) &amp; Permit Modifications/Refusals</vt:lpstr>
      <vt:lpstr>HAUC(England) Guidance Operation of Permit Schemes (inc. Permit Condition Text) </vt:lpstr>
      <vt:lpstr>Foreword</vt:lpstr>
      <vt:lpstr>PowerPoint Presentation</vt:lpstr>
      <vt:lpstr>Some wise words</vt:lpstr>
      <vt:lpstr>PowerPoint Presentation</vt:lpstr>
      <vt:lpstr>PowerPoint Presentation</vt:lpstr>
      <vt:lpstr>Table Exercise</vt:lpstr>
      <vt:lpstr>NCT01 (a)(b)</vt:lpstr>
      <vt:lpstr>NCT02a</vt:lpstr>
      <vt:lpstr>NCT02b</vt:lpstr>
      <vt:lpstr>NCT03 </vt:lpstr>
      <vt:lpstr>NCT04a </vt:lpstr>
      <vt:lpstr>NCT04b </vt:lpstr>
      <vt:lpstr>NCT05a </vt:lpstr>
      <vt:lpstr>NCT06a </vt:lpstr>
      <vt:lpstr>NCT07a </vt:lpstr>
      <vt:lpstr>NCT08a </vt:lpstr>
      <vt:lpstr>NCT08b </vt:lpstr>
      <vt:lpstr>NCT09a </vt:lpstr>
      <vt:lpstr>NCT09b </vt:lpstr>
      <vt:lpstr>NCT09c </vt:lpstr>
      <vt:lpstr>NCT10a</vt:lpstr>
      <vt:lpstr>NCT11a</vt:lpstr>
      <vt:lpstr>NCT11b</vt:lpstr>
      <vt:lpstr>NCT12a</vt:lpstr>
      <vt:lpstr>NCT13</vt:lpstr>
      <vt:lpstr>Authority Imposed Variations (AIVs)</vt:lpstr>
      <vt:lpstr>Revoke Permit </vt:lpstr>
      <vt:lpstr>Carriageway Incursion</vt:lpstr>
      <vt:lpstr>If You Take Anything Away…</vt:lpstr>
    </vt:vector>
  </TitlesOfParts>
  <Company>UK Power Networks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Dooley, Paul</dc:creator>
  <cp:lastModifiedBy>Dooley, Paul</cp:lastModifiedBy>
  <cp:revision>60</cp:revision>
  <dcterms:created xsi:type="dcterms:W3CDTF">2016-11-13T17:30:00Z</dcterms:created>
  <dcterms:modified xsi:type="dcterms:W3CDTF">2018-11-19T16:34:36Z</dcterms:modified>
</cp:coreProperties>
</file>